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notesMasterIdLst>
    <p:notesMasterId r:id="rId40"/>
  </p:notesMasterIdLst>
  <p:sldSz cx="14630400" cy="8229600"/>
  <p:notesSz cx="8229600" cy="14630400"/>
  <p:embeddedFontLst>
    <p:embeddedFont>
      <p:font typeface="Montserrat"/>
      <p:regular r:id="rId45"/>
    </p:embeddedFont>
    <p:embeddedFont>
      <p:font typeface="Montserrat"/>
      <p:regular r:id="rId46"/>
    </p:embeddedFont>
    <p:embeddedFont>
      <p:font typeface="Montserrat"/>
      <p:regular r:id="rId47"/>
    </p:embeddedFont>
    <p:embeddedFont>
      <p:font typeface="Montserrat"/>
      <p:regular r:id="rId48"/>
    </p:embeddedFont>
    <p:embeddedFont>
      <p:font typeface="Montserrat"/>
      <p:regular r:id="rId49"/>
    </p:embeddedFont>
    <p:embeddedFont>
      <p:font typeface="Montserrat"/>
      <p:regular r:id="rId50"/>
    </p:embeddedFont>
    <p:embeddedFont>
      <p:font typeface="Montserrat"/>
      <p:regular r:id="rId51"/>
    </p:embeddedFont>
    <p:embeddedFont>
      <p:font typeface="Montserrat"/>
      <p:regular r:id="rId5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 Id="rId45" Type="http://schemas.openxmlformats.org/officeDocument/2006/relationships/font" Target="fonts/font1.fntdata"/><Relationship Id="rId46" Type="http://schemas.openxmlformats.org/officeDocument/2006/relationships/font" Target="fonts/font2.fntdata"/><Relationship Id="rId47" Type="http://schemas.openxmlformats.org/officeDocument/2006/relationships/font" Target="fonts/font3.fntdata"/><Relationship Id="rId48" Type="http://schemas.openxmlformats.org/officeDocument/2006/relationships/font" Target="fonts/font4.fntdata"/><Relationship Id="rId49" Type="http://schemas.openxmlformats.org/officeDocument/2006/relationships/font" Target="fonts/font5.fntdata"/><Relationship Id="rId50" Type="http://schemas.openxmlformats.org/officeDocument/2006/relationships/font" Target="fonts/font6.fntdata"/><Relationship Id="rId51" Type="http://schemas.openxmlformats.org/officeDocument/2006/relationships/font" Target="fonts/font7.fntdata"/><Relationship Id="rId52" Type="http://schemas.openxmlformats.org/officeDocument/2006/relationships/font" Target="fonts/font8.fntdata"/></Relationships>
</file>

<file path=ppt/media/>
</file>

<file path=ppt/media/image-1-1.png>
</file>

<file path=ppt/media/image-1-2.png>
</file>

<file path=ppt/media/image-10-1.png>
</file>

<file path=ppt/media/image-11-1.png>
</file>

<file path=ppt/media/image-11-2.png>
</file>

<file path=ppt/media/image-11-3.png>
</file>

<file path=ppt/media/image-12-1.png>
</file>

<file path=ppt/media/image-12-2.png>
</file>

<file path=ppt/media/image-13-1.png>
</file>

<file path=ppt/media/image-13-2.png>
</file>

<file path=ppt/media/image-14-1.png>
</file>

<file path=ppt/media/image-14-2.png>
</file>

<file path=ppt/media/image-14-3.png>
</file>

<file path=ppt/media/image-14-4.png>
</file>

<file path=ppt/media/image-15-1.png>
</file>

<file path=ppt/media/image-16-1.png>
</file>

<file path=ppt/media/image-16-2.png>
</file>

<file path=ppt/media/image-17-1.png>
</file>

<file path=ppt/media/image-17-2.png>
</file>

<file path=ppt/media/image-18-1.png>
</file>

<file path=ppt/media/image-18-2.png>
</file>

<file path=ppt/media/image-19-1.png>
</file>

<file path=ppt/media/image-19-2.png>
</file>

<file path=ppt/media/image-19-3.png>
</file>

<file path=ppt/media/image-19-4.png>
</file>

<file path=ppt/media/image-2-1.png>
</file>

<file path=ppt/media/image-2-2.png>
</file>

<file path=ppt/media/image-2-3.png>
</file>

<file path=ppt/media/image-20-1.png>
</file>

<file path=ppt/media/image-21-1.png>
</file>

<file path=ppt/media/image-22-1.png>
</file>

<file path=ppt/media/image-23-1.png>
</file>

<file path=ppt/media/image-23-2.png>
</file>

<file path=ppt/media/image-24-1.png>
</file>

<file path=ppt/media/image-24-2.png>
</file>

<file path=ppt/media/image-24-3.png>
</file>

<file path=ppt/media/image-25-1.png>
</file>

<file path=ppt/media/image-26-1.png>
</file>

<file path=ppt/media/image-27-1.png>
</file>

<file path=ppt/media/image-27-2.png>
</file>

<file path=ppt/media/image-27-3.png>
</file>

<file path=ppt/media/image-28-1.png>
</file>

<file path=ppt/media/image-28-2.png>
</file>

<file path=ppt/media/image-29-1.png>
</file>

<file path=ppt/media/image-3-1.png>
</file>

<file path=ppt/media/image-3-2.png>
</file>

<file path=ppt/media/image-3-3.svg>
</file>

<file path=ppt/media/image-3-4.png>
</file>

<file path=ppt/media/image-3-5.svg>
</file>

<file path=ppt/media/image-3-6.png>
</file>

<file path=ppt/media/image-30-1.png>
</file>

<file path=ppt/media/image-30-2.png>
</file>

<file path=ppt/media/image-31-1.png>
</file>

<file path=ppt/media/image-31-2.png>
</file>

<file path=ppt/media/image-31-3.png>
</file>

<file path=ppt/media/image-32-1.png>
</file>

<file path=ppt/media/image-33-1.png>
</file>

<file path=ppt/media/image-33-2.png>
</file>

<file path=ppt/media/image-33-3.png>
</file>

<file path=ppt/media/image-33-4.png>
</file>

<file path=ppt/media/image-33-5.png>
</file>

<file path=ppt/media/image-33-6.png>
</file>

<file path=ppt/media/image-34-1.png>
</file>

<file path=ppt/media/image-34-2.png>
</file>

<file path=ppt/media/image-34-3.svg>
</file>

<file path=ppt/media/image-34-4.png>
</file>

<file path=ppt/media/image-34-5.svg>
</file>

<file path=ppt/media/image-34-6.png>
</file>

<file path=ppt/media/image-34-7.svg>
</file>

<file path=ppt/media/image-35-1.png>
</file>

<file path=ppt/media/image-35-2.png>
</file>

<file path=ppt/media/image-36-1.png>
</file>

<file path=ppt/media/image-37-1.png>
</file>

<file path=ppt/media/image-37-2.png>
</file>

<file path=ppt/media/image-38-1.png>
</file>

<file path=ppt/media/image-38-2.png>
</file>

<file path=ppt/media/image-4-1.png>
</file>

<file path=ppt/media/image-4-2.png>
</file>

<file path=ppt/media/image-5-1.png>
</file>

<file path=ppt/media/image-5-2.png>
</file>

<file path=ppt/media/image-5-3.png>
</file>

<file path=ppt/media/image-6-1.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2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2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2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lide 2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lide 3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lide 3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lide 3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lide 3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lide 3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lide 3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lide 3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Slide 3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Slide 3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B4BAC0"/>
          </a:solidFill>
          <a:ln/>
        </p:spPr>
      </p:sp>
      <p:sp>
        <p:nvSpPr>
          <p:cNvPr id="3" name="Shape 1"/>
          <p:cNvSpPr/>
          <p:nvPr/>
        </p:nvSpPr>
        <p:spPr>
          <a:xfrm>
            <a:off x="0" y="0"/>
            <a:ext cx="14630400" cy="8229600"/>
          </a:xfrm>
          <a:prstGeom prst="rect">
            <a:avLst/>
          </a:prstGeom>
          <a:solidFill>
            <a:srgbClr val="0B5494"/>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slideLayout" Target="../slideLayouts/slideLayout12.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3.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slideLayout" Target="../slideLayouts/slideLayout14.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image" Target="../media/image-14-2.png"/><Relationship Id="rId3" Type="http://schemas.openxmlformats.org/officeDocument/2006/relationships/image" Target="../media/image-14-3.png"/><Relationship Id="rId4" Type="http://schemas.openxmlformats.org/officeDocument/2006/relationships/image" Target="../media/image-14-4.png"/><Relationship Id="rId5" Type="http://schemas.openxmlformats.org/officeDocument/2006/relationships/slideLayout" Target="../slideLayouts/slideLayout15.xml"/><Relationship Id="rId6"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slideLayout" Target="../slideLayouts/slideLayout17.xm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slideLayout" Target="../slideLayouts/slideLayout18.xm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image" Target="../media/image-18-2.png"/><Relationship Id="rId3" Type="http://schemas.openxmlformats.org/officeDocument/2006/relationships/slideLayout" Target="../slideLayouts/slideLayout19.xml"/><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image" Target="../media/image-19-2.png"/><Relationship Id="rId3" Type="http://schemas.openxmlformats.org/officeDocument/2006/relationships/image" Target="../media/image-19-3.png"/><Relationship Id="rId4" Type="http://schemas.openxmlformats.org/officeDocument/2006/relationships/image" Target="../media/image-19-4.png"/><Relationship Id="rId5" Type="http://schemas.openxmlformats.org/officeDocument/2006/relationships/slideLayout" Target="../slideLayouts/slideLayout20.xml"/><Relationship Id="rId6"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slideLayout" Target="../slideLayouts/slideLayout2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21-1.png"/><Relationship Id="rId2" Type="http://schemas.openxmlformats.org/officeDocument/2006/relationships/slideLayout" Target="../slideLayouts/slideLayout22.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22-1.png"/><Relationship Id="rId2" Type="http://schemas.openxmlformats.org/officeDocument/2006/relationships/slideLayout" Target="../slideLayouts/slideLayout23.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image-23-1.png"/><Relationship Id="rId2" Type="http://schemas.openxmlformats.org/officeDocument/2006/relationships/image" Target="../media/image-23-2.png"/><Relationship Id="rId3" Type="http://schemas.openxmlformats.org/officeDocument/2006/relationships/slideLayout" Target="../slideLayouts/slideLayout24.xml"/><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image-24-1.png"/><Relationship Id="rId2" Type="http://schemas.openxmlformats.org/officeDocument/2006/relationships/image" Target="../media/image-24-2.png"/><Relationship Id="rId3" Type="http://schemas.openxmlformats.org/officeDocument/2006/relationships/image" Target="../media/image-24-3.png"/><Relationship Id="rId4" Type="http://schemas.openxmlformats.org/officeDocument/2006/relationships/slideLayout" Target="../slideLayouts/slideLayout25.xml"/><Relationship Id="rId5"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image-25-1.png"/><Relationship Id="rId2" Type="http://schemas.openxmlformats.org/officeDocument/2006/relationships/slideLayout" Target="../slideLayouts/slideLayout26.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image-26-1.png"/><Relationship Id="rId2" Type="http://schemas.openxmlformats.org/officeDocument/2006/relationships/slideLayout" Target="../slideLayouts/slideLayout27.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image-27-1.png"/><Relationship Id="rId2" Type="http://schemas.openxmlformats.org/officeDocument/2006/relationships/image" Target="../media/image-27-2.png"/><Relationship Id="rId3" Type="http://schemas.openxmlformats.org/officeDocument/2006/relationships/image" Target="../media/image-27-3.png"/><Relationship Id="rId4" Type="http://schemas.openxmlformats.org/officeDocument/2006/relationships/slideLayout" Target="../slideLayouts/slideLayout28.xml"/><Relationship Id="rId5"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image-28-1.png"/><Relationship Id="rId2" Type="http://schemas.openxmlformats.org/officeDocument/2006/relationships/image" Target="../media/image-28-2.png"/><Relationship Id="rId3" Type="http://schemas.openxmlformats.org/officeDocument/2006/relationships/slideLayout" Target="../slideLayouts/slideLayout29.xml"/><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image-29-1.png"/><Relationship Id="rId2" Type="http://schemas.openxmlformats.org/officeDocument/2006/relationships/slideLayout" Target="../slideLayouts/slideLayout30.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4" Type="http://schemas.openxmlformats.org/officeDocument/2006/relationships/hyperlink" Target="https://www.arduino.cc/en/software" TargetMode="External"/><Relationship Id="rId5" Type="http://schemas.openxmlformats.org/officeDocument/2006/relationships/hyperlink" Target="https://www.arduino.cc/en/software/" TargetMode="External"/><Relationship Id="rId8" Type="http://schemas.openxmlformats.org/officeDocument/2006/relationships/hyperlink" Target="https://github.com/Fulcrum-Technology-Solutions/fcon_2025_iotoys"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svg"/><Relationship Id="rId6" Type="http://schemas.openxmlformats.org/officeDocument/2006/relationships/image" Target="../media/image-3-4.png"/><Relationship Id="rId7" Type="http://schemas.openxmlformats.org/officeDocument/2006/relationships/image" Target="../media/image-3-5.svg"/><Relationship Id="rId9" Type="http://schemas.openxmlformats.org/officeDocument/2006/relationships/image" Target="../media/image-3-6.png"/><Relationship Id="rId10" Type="http://schemas.openxmlformats.org/officeDocument/2006/relationships/slideLayout" Target="../slideLayouts/slideLayout4.xml"/><Relationship Id="rId11"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image-30-1.png"/><Relationship Id="rId2" Type="http://schemas.openxmlformats.org/officeDocument/2006/relationships/image" Target="../media/image-30-2.png"/><Relationship Id="rId3" Type="http://schemas.openxmlformats.org/officeDocument/2006/relationships/slideLayout" Target="../slideLayouts/slideLayout31.xml"/><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image-31-1.png"/><Relationship Id="rId2" Type="http://schemas.openxmlformats.org/officeDocument/2006/relationships/image" Target="../media/image-31-2.png"/><Relationship Id="rId3" Type="http://schemas.openxmlformats.org/officeDocument/2006/relationships/image" Target="../media/image-31-3.png"/><Relationship Id="rId4" Type="http://schemas.openxmlformats.org/officeDocument/2006/relationships/slideLayout" Target="../slideLayouts/slideLayout32.xml"/><Relationship Id="rId5"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image" Target="../media/image-32-1.png"/><Relationship Id="rId2" Type="http://schemas.openxmlformats.org/officeDocument/2006/relationships/slideLayout" Target="../slideLayouts/slideLayout33.xml"/><Relationship Id="rId3"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image" Target="../media/image-33-1.png"/><Relationship Id="rId2" Type="http://schemas.openxmlformats.org/officeDocument/2006/relationships/image" Target="../media/image-33-2.png"/><Relationship Id="rId3" Type="http://schemas.openxmlformats.org/officeDocument/2006/relationships/image" Target="../media/image-33-3.png"/><Relationship Id="rId4" Type="http://schemas.openxmlformats.org/officeDocument/2006/relationships/image" Target="../media/image-33-4.png"/><Relationship Id="rId5" Type="http://schemas.openxmlformats.org/officeDocument/2006/relationships/image" Target="../media/image-33-5.png"/><Relationship Id="rId6" Type="http://schemas.openxmlformats.org/officeDocument/2006/relationships/image" Target="../media/image-33-6.png"/><Relationship Id="rId7" Type="http://schemas.openxmlformats.org/officeDocument/2006/relationships/slideLayout" Target="../slideLayouts/slideLayout34.xml"/><Relationship Id="rId8"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image" Target="../media/image-34-1.png"/><Relationship Id="rId2" Type="http://schemas.openxmlformats.org/officeDocument/2006/relationships/image" Target="../media/image-34-2.png"/><Relationship Id="rId3" Type="http://schemas.openxmlformats.org/officeDocument/2006/relationships/image" Target="../media/image-34-3.svg"/><Relationship Id="rId4" Type="http://schemas.openxmlformats.org/officeDocument/2006/relationships/image" Target="../media/image-34-4.png"/><Relationship Id="rId5" Type="http://schemas.openxmlformats.org/officeDocument/2006/relationships/image" Target="../media/image-34-5.svg"/><Relationship Id="rId6" Type="http://schemas.openxmlformats.org/officeDocument/2006/relationships/image" Target="../media/image-34-6.png"/><Relationship Id="rId7" Type="http://schemas.openxmlformats.org/officeDocument/2006/relationships/image" Target="../media/image-34-7.svg"/><Relationship Id="rId8" Type="http://schemas.openxmlformats.org/officeDocument/2006/relationships/slideLayout" Target="../slideLayouts/slideLayout35.xml"/><Relationship Id="rId9"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image-35-1.png"/><Relationship Id="rId2" Type="http://schemas.openxmlformats.org/officeDocument/2006/relationships/image" Target="../media/image-35-2.png"/><Relationship Id="rId3" Type="http://schemas.openxmlformats.org/officeDocument/2006/relationships/slideLayout" Target="../slideLayouts/slideLayout36.xml"/><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image-36-1.png"/><Relationship Id="rId2" Type="http://schemas.openxmlformats.org/officeDocument/2006/relationships/slideLayout" Target="../slideLayouts/slideLayout37.xml"/><Relationship Id="rId3"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image" Target="../media/image-37-1.png"/><Relationship Id="rId2" Type="http://schemas.openxmlformats.org/officeDocument/2006/relationships/image" Target="../media/image-37-2.png"/><Relationship Id="rId3" Type="http://schemas.openxmlformats.org/officeDocument/2006/relationships/slideLayout" Target="../slideLayouts/slideLayout38.xml"/><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2" Type="http://schemas.openxmlformats.org/officeDocument/2006/relationships/hyperlink" Target="https://tinyurl.com/5fan5erw" TargetMode="External"/><Relationship Id="rId1" Type="http://schemas.openxmlformats.org/officeDocument/2006/relationships/image" Target="../media/image-38-1.png"/><Relationship Id="rId3" Type="http://schemas.openxmlformats.org/officeDocument/2006/relationships/image" Target="../media/image-38-2.png"/><Relationship Id="rId4" Type="http://schemas.openxmlformats.org/officeDocument/2006/relationships/slideLayout" Target="../slideLayouts/slideLayout39.xml"/><Relationship Id="rId5"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www.arduino.cc/en/software"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image" Target="../media/image-8-3.png"/><Relationship Id="rId5" Type="http://schemas.openxmlformats.org/officeDocument/2006/relationships/image" Target="../media/image-8-4.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4" Type="http://schemas.openxmlformats.org/officeDocument/2006/relationships/hyperlink" Target="https://tinyurl.com/5fan5erw"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08716"/>
          </a:xfrm>
          <a:prstGeom prst="rect">
            <a:avLst/>
          </a:prstGeom>
        </p:spPr>
      </p:pic>
      <p:sp>
        <p:nvSpPr>
          <p:cNvPr id="3" name="Text 0"/>
          <p:cNvSpPr/>
          <p:nvPr/>
        </p:nvSpPr>
        <p:spPr>
          <a:xfrm>
            <a:off x="793790" y="3226713"/>
            <a:ext cx="4634746" cy="527090"/>
          </a:xfrm>
          <a:prstGeom prst="rect">
            <a:avLst/>
          </a:prstGeom>
          <a:noFill/>
          <a:ln/>
        </p:spPr>
        <p:txBody>
          <a:bodyPr wrap="none" lIns="0" tIns="0" rIns="0" bIns="0" rtlCol="0" anchor="t"/>
          <a:lstStyle/>
          <a:p>
            <a:pPr algn="l" indent="0" marL="0">
              <a:lnSpc>
                <a:spcPts val="4150"/>
              </a:lnSpc>
              <a:buNone/>
            </a:pPr>
            <a:r>
              <a:rPr lang="en-US" sz="3300" b="1" dirty="0">
                <a:solidFill>
                  <a:srgbClr val="EEA526"/>
                </a:solidFill>
                <a:latin typeface="Montserrat Bold" pitchFamily="34" charset="0"/>
                <a:ea typeface="Montserrat Bold" pitchFamily="34" charset="-122"/>
                <a:cs typeface="Montserrat Bold" pitchFamily="34" charset="-120"/>
              </a:rPr>
              <a:t>Wire We Doing This?</a:t>
            </a:r>
            <a:endParaRPr lang="en-US" sz="3300" dirty="0"/>
          </a:p>
        </p:txBody>
      </p:sp>
      <p:sp>
        <p:nvSpPr>
          <p:cNvPr id="4" name="Text 1"/>
          <p:cNvSpPr/>
          <p:nvPr/>
        </p:nvSpPr>
        <p:spPr>
          <a:xfrm>
            <a:off x="793790" y="3821192"/>
            <a:ext cx="6052661" cy="421719"/>
          </a:xfrm>
          <a:prstGeom prst="rect">
            <a:avLst/>
          </a:prstGeom>
          <a:noFill/>
          <a:ln/>
        </p:spPr>
        <p:txBody>
          <a:bodyPr wrap="none" lIns="0" tIns="0" rIns="0" bIns="0" rtlCol="0" anchor="t"/>
          <a:lstStyle/>
          <a:p>
            <a:pPr algn="l" indent="0" marL="0">
              <a:lnSpc>
                <a:spcPts val="3300"/>
              </a:lnSpc>
              <a:buNone/>
            </a:pPr>
            <a:r>
              <a:rPr lang="en-US" sz="2650" b="1" dirty="0">
                <a:solidFill>
                  <a:srgbClr val="EEA526"/>
                </a:solidFill>
                <a:latin typeface="Montserrat Bold" pitchFamily="34" charset="0"/>
                <a:ea typeface="Montserrat Bold" pitchFamily="34" charset="-122"/>
                <a:cs typeface="Montserrat Bold" pitchFamily="34" charset="-120"/>
              </a:rPr>
              <a:t>Building IoT Systems from Scratch</a:t>
            </a:r>
            <a:endParaRPr lang="en-US" sz="2650" dirty="0"/>
          </a:p>
        </p:txBody>
      </p:sp>
      <p:sp>
        <p:nvSpPr>
          <p:cNvPr id="5" name="Text 2"/>
          <p:cNvSpPr/>
          <p:nvPr/>
        </p:nvSpPr>
        <p:spPr>
          <a:xfrm>
            <a:off x="7528560" y="3209925"/>
            <a:ext cx="6315670" cy="269915"/>
          </a:xfrm>
          <a:prstGeom prst="rect">
            <a:avLst/>
          </a:prstGeom>
          <a:noFill/>
          <a:ln/>
        </p:spPr>
        <p:txBody>
          <a:bodyPr wrap="none" lIns="0" tIns="0" rIns="0" bIns="0" rtlCol="0" anchor="t"/>
          <a:lstStyle/>
          <a:p>
            <a:pPr algn="l" indent="0" marL="0">
              <a:lnSpc>
                <a:spcPts val="2100"/>
              </a:lnSpc>
              <a:buNone/>
            </a:pPr>
            <a:endParaRPr lang="en-US" sz="1300" dirty="0"/>
          </a:p>
        </p:txBody>
      </p:sp>
      <p:sp>
        <p:nvSpPr>
          <p:cNvPr id="6" name="Text 3"/>
          <p:cNvSpPr/>
          <p:nvPr/>
        </p:nvSpPr>
        <p:spPr>
          <a:xfrm>
            <a:off x="793790" y="4753094"/>
            <a:ext cx="10351889" cy="337304"/>
          </a:xfrm>
          <a:prstGeom prst="rect">
            <a:avLst/>
          </a:prstGeom>
          <a:noFill/>
          <a:ln/>
        </p:spPr>
        <p:txBody>
          <a:bodyPr wrap="none" lIns="0" tIns="0" rIns="0" bIns="0" rtlCol="0" anchor="t"/>
          <a:lstStyle/>
          <a:p>
            <a:pPr algn="l" indent="0" marL="0">
              <a:lnSpc>
                <a:spcPts val="2650"/>
              </a:lnSpc>
              <a:buNone/>
            </a:pPr>
            <a:r>
              <a:rPr lang="en-US" sz="1650" dirty="0">
                <a:solidFill>
                  <a:srgbClr val="FFFFFF"/>
                </a:solidFill>
                <a:latin typeface="Montserrat" pitchFamily="34" charset="0"/>
                <a:ea typeface="Montserrat" pitchFamily="34" charset="-122"/>
                <a:cs typeface="Montserrat" pitchFamily="34" charset="-120"/>
              </a:rPr>
              <a:t>F-Con 2025</a:t>
            </a:r>
            <a:endParaRPr lang="en-US" sz="1650" dirty="0"/>
          </a:p>
        </p:txBody>
      </p:sp>
      <p:sp>
        <p:nvSpPr>
          <p:cNvPr id="7" name="Text 4"/>
          <p:cNvSpPr/>
          <p:nvPr/>
        </p:nvSpPr>
        <p:spPr>
          <a:xfrm>
            <a:off x="11564779" y="4753094"/>
            <a:ext cx="2279333" cy="269915"/>
          </a:xfrm>
          <a:prstGeom prst="rect">
            <a:avLst/>
          </a:prstGeom>
          <a:noFill/>
          <a:ln/>
        </p:spPr>
        <p:txBody>
          <a:bodyPr wrap="none" lIns="0" tIns="0" rIns="0" bIns="0" rtlCol="0" anchor="t"/>
          <a:lstStyle/>
          <a:p>
            <a:pPr algn="l" indent="0" marL="0">
              <a:lnSpc>
                <a:spcPts val="2100"/>
              </a:lnSpc>
              <a:buNone/>
            </a:pPr>
            <a:endParaRPr lang="en-US" sz="1300" dirty="0"/>
          </a:p>
        </p:txBody>
      </p:sp>
      <p:pic>
        <p:nvPicPr>
          <p:cNvPr id="8" name="Image 1" descr="preencoded.png">    </p:cNvPr>
          <p:cNvPicPr>
            <a:picLocks noChangeAspect="1"/>
          </p:cNvPicPr>
          <p:nvPr/>
        </p:nvPicPr>
        <p:blipFill>
          <a:blip r:embed="rId2"/>
          <a:stretch>
            <a:fillRect/>
          </a:stretch>
        </p:blipFill>
        <p:spPr>
          <a:xfrm>
            <a:off x="11966496" y="5212794"/>
            <a:ext cx="1877616" cy="187761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909763"/>
            <a:ext cx="7433667" cy="620078"/>
          </a:xfrm>
          <a:prstGeom prst="rect">
            <a:avLst/>
          </a:prstGeom>
          <a:noFill/>
          <a:ln/>
        </p:spPr>
        <p:txBody>
          <a:bodyPr wrap="none" lIns="0" tIns="0" rIns="0" bIns="0" rtlCol="0" anchor="t"/>
          <a:lstStyle/>
          <a:p>
            <a:pPr algn="l" indent="0" marL="0">
              <a:lnSpc>
                <a:spcPts val="4850"/>
              </a:lnSpc>
              <a:buNone/>
            </a:pPr>
            <a:r>
              <a:rPr lang="en-US" sz="3900" b="1" dirty="0">
                <a:solidFill>
                  <a:srgbClr val="FFFFFF"/>
                </a:solidFill>
                <a:latin typeface="Montserrat Bold" pitchFamily="34" charset="0"/>
                <a:ea typeface="Montserrat Bold" pitchFamily="34" charset="-122"/>
                <a:cs typeface="Montserrat Bold" pitchFamily="34" charset="-120"/>
              </a:rPr>
              <a:t>Phase 0</a:t>
            </a:r>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 - Power Test (Setup)</a:t>
            </a:r>
            <a:endParaRPr lang="en-US" sz="3900" dirty="0"/>
          </a:p>
        </p:txBody>
      </p:sp>
      <p:sp>
        <p:nvSpPr>
          <p:cNvPr id="3" name="Text 1"/>
          <p:cNvSpPr/>
          <p:nvPr/>
        </p:nvSpPr>
        <p:spPr>
          <a:xfrm>
            <a:off x="793790" y="3025854"/>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Goal:</a:t>
            </a:r>
            <a:endParaRPr lang="en-US" sz="2300" dirty="0"/>
          </a:p>
        </p:txBody>
      </p:sp>
      <p:sp>
        <p:nvSpPr>
          <p:cNvPr id="4" name="Text 2"/>
          <p:cNvSpPr/>
          <p:nvPr/>
        </p:nvSpPr>
        <p:spPr>
          <a:xfrm>
            <a:off x="793790" y="3596283"/>
            <a:ext cx="5602962" cy="793909"/>
          </a:xfrm>
          <a:prstGeom prst="rect">
            <a:avLst/>
          </a:prstGeom>
          <a:noFill/>
          <a:ln/>
        </p:spPr>
        <p:txBody>
          <a:bodyPr wrap="square" lIns="0" tIns="0" rIns="0" bIns="0" rtlCol="0" anchor="t"/>
          <a:lstStyle/>
          <a:p>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Verify everything is connected and powered correctly</a:t>
            </a:r>
            <a:endParaRPr lang="en-US" sz="1950" dirty="0"/>
          </a:p>
        </p:txBody>
      </p:sp>
      <p:sp>
        <p:nvSpPr>
          <p:cNvPr id="5" name="Text 3"/>
          <p:cNvSpPr/>
          <p:nvPr/>
        </p:nvSpPr>
        <p:spPr>
          <a:xfrm>
            <a:off x="793790" y="4588550"/>
            <a:ext cx="3456503"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You're Learning:</a:t>
            </a:r>
            <a:endParaRPr lang="en-US" sz="2300" dirty="0"/>
          </a:p>
        </p:txBody>
      </p:sp>
      <p:sp>
        <p:nvSpPr>
          <p:cNvPr id="6" name="Text 4"/>
          <p:cNvSpPr/>
          <p:nvPr/>
        </p:nvSpPr>
        <p:spPr>
          <a:xfrm>
            <a:off x="793790" y="5158978"/>
            <a:ext cx="560296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Breadboard power distribution</a:t>
            </a:r>
            <a:endParaRPr lang="en-US" sz="1550" dirty="0"/>
          </a:p>
        </p:txBody>
      </p:sp>
      <p:sp>
        <p:nvSpPr>
          <p:cNvPr id="7" name="Text 5"/>
          <p:cNvSpPr/>
          <p:nvPr/>
        </p:nvSpPr>
        <p:spPr>
          <a:xfrm>
            <a:off x="793790" y="5545931"/>
            <a:ext cx="560296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Arduino connectivity</a:t>
            </a:r>
            <a:endParaRPr lang="en-US" sz="1550" dirty="0"/>
          </a:p>
        </p:txBody>
      </p:sp>
      <p:sp>
        <p:nvSpPr>
          <p:cNvPr id="8" name="Text 6"/>
          <p:cNvSpPr/>
          <p:nvPr/>
        </p:nvSpPr>
        <p:spPr>
          <a:xfrm>
            <a:off x="793790" y="5932884"/>
            <a:ext cx="560296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Serial communication basics</a:t>
            </a:r>
            <a:endParaRPr lang="en-US" sz="1550" dirty="0"/>
          </a:p>
        </p:txBody>
      </p:sp>
      <p:sp>
        <p:nvSpPr>
          <p:cNvPr id="9" name="Text 7"/>
          <p:cNvSpPr/>
          <p:nvPr/>
        </p:nvSpPr>
        <p:spPr>
          <a:xfrm>
            <a:off x="7186136" y="4089916"/>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Why This Matters:</a:t>
            </a:r>
            <a:endParaRPr lang="en-US" sz="2300" dirty="0"/>
          </a:p>
        </p:txBody>
      </p:sp>
      <p:sp>
        <p:nvSpPr>
          <p:cNvPr id="10" name="Text 8"/>
          <p:cNvSpPr/>
          <p:nvPr/>
        </p:nvSpPr>
        <p:spPr>
          <a:xfrm>
            <a:off x="7186136" y="4660344"/>
            <a:ext cx="6657975" cy="396954"/>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A solid power foundation prevents 90% of problems!</a:t>
            </a:r>
            <a:endParaRPr lang="en-US" sz="1950" dirty="0"/>
          </a:p>
        </p:txBody>
      </p:sp>
      <p:sp>
        <p:nvSpPr>
          <p:cNvPr id="11" name="Shape 9"/>
          <p:cNvSpPr/>
          <p:nvPr/>
        </p:nvSpPr>
        <p:spPr>
          <a:xfrm>
            <a:off x="6888480" y="4089916"/>
            <a:ext cx="22860" cy="967383"/>
          </a:xfrm>
          <a:prstGeom prst="rect">
            <a:avLst/>
          </a:prstGeom>
          <a:solidFill>
            <a:srgbClr val="2C3252"/>
          </a:solidFill>
          <a:ln/>
        </p:spPr>
      </p:sp>
      <p:pic>
        <p:nvPicPr>
          <p:cNvPr id="12"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961674"/>
            <a:ext cx="7556421" cy="1240155"/>
          </a:xfrm>
          <a:prstGeom prst="rect">
            <a:avLst/>
          </a:prstGeom>
          <a:noFill/>
          <a:ln/>
        </p:spPr>
        <p:txBody>
          <a:bodyPr wrap="squar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CRITICAL STEP:</a:t>
            </a:r>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 Set Power Jumper!</a:t>
            </a:r>
            <a:endParaRPr lang="en-US" sz="3900" dirty="0"/>
          </a:p>
        </p:txBody>
      </p:sp>
      <p:sp>
        <p:nvSpPr>
          <p:cNvPr id="4" name="Shape 1"/>
          <p:cNvSpPr/>
          <p:nvPr/>
        </p:nvSpPr>
        <p:spPr>
          <a:xfrm>
            <a:off x="793790" y="3499485"/>
            <a:ext cx="7556421" cy="2768322"/>
          </a:xfrm>
          <a:prstGeom prst="roundRect">
            <a:avLst>
              <a:gd name="adj" fmla="val 3011"/>
            </a:avLst>
          </a:prstGeom>
          <a:solidFill>
            <a:srgbClr val="1B1E32"/>
          </a:solidFill>
          <a:ln/>
        </p:spPr>
      </p:sp>
      <p:pic>
        <p:nvPicPr>
          <p:cNvPr id="5" name="Image 1" descr="preencoded.png">    </p:cNvPr>
          <p:cNvPicPr>
            <a:picLocks noChangeAspect="1"/>
          </p:cNvPicPr>
          <p:nvPr/>
        </p:nvPicPr>
        <p:blipFill>
          <a:blip r:embed="rId2"/>
          <a:stretch>
            <a:fillRect/>
          </a:stretch>
        </p:blipFill>
        <p:spPr>
          <a:xfrm>
            <a:off x="992148" y="3819882"/>
            <a:ext cx="310039" cy="248007"/>
          </a:xfrm>
          <a:prstGeom prst="rect">
            <a:avLst/>
          </a:prstGeom>
        </p:spPr>
      </p:pic>
      <p:sp>
        <p:nvSpPr>
          <p:cNvPr id="6" name="Text 2"/>
          <p:cNvSpPr/>
          <p:nvPr/>
        </p:nvSpPr>
        <p:spPr>
          <a:xfrm>
            <a:off x="1500545" y="3747373"/>
            <a:ext cx="6651308" cy="793909"/>
          </a:xfrm>
          <a:prstGeom prst="rect">
            <a:avLst/>
          </a:prstGeom>
          <a:noFill/>
          <a:ln/>
        </p:spPr>
        <p:txBody>
          <a:bodyPr wrap="square" lIns="0" tIns="0" rIns="0" bIns="0" rtlCol="0" anchor="t"/>
          <a:lstStyle/>
          <a:p>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Before powering up your breadboard, ensure your power supply module's jumper cap is set to </a:t>
            </a:r>
            <a:pPr algn="l" indent="0" marL="0">
              <a:lnSpc>
                <a:spcPts val="3100"/>
              </a:lnSpc>
              <a:buNone/>
            </a:pPr>
            <a:r>
              <a:rPr lang="en-US" sz="1950" b="1" dirty="0">
                <a:solidFill>
                  <a:srgbClr val="FFFFFF"/>
                </a:solidFill>
                <a:latin typeface="Montserrat" pitchFamily="34" charset="0"/>
                <a:ea typeface="Montserrat" pitchFamily="34" charset="-122"/>
                <a:cs typeface="Montserrat" pitchFamily="34" charset="-120"/>
              </a:rPr>
              <a:t>5V</a:t>
            </a:r>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a:t>
            </a:r>
            <a:endParaRPr lang="en-US" sz="1950" dirty="0"/>
          </a:p>
        </p:txBody>
      </p:sp>
      <p:sp>
        <p:nvSpPr>
          <p:cNvPr id="7" name="Text 3"/>
          <p:cNvSpPr/>
          <p:nvPr/>
        </p:nvSpPr>
        <p:spPr>
          <a:xfrm>
            <a:off x="1500545" y="4719876"/>
            <a:ext cx="6651308" cy="1270159"/>
          </a:xfrm>
          <a:prstGeom prst="rect">
            <a:avLst/>
          </a:prstGeom>
          <a:noFill/>
          <a:ln/>
        </p:spPr>
        <p:txBody>
          <a:bodyPr wrap="squar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The default is often 3.3V, but our components today require 5V for optimal performance and to avoid unexpected issues. Check for the small jumper cap on your power supply module and move it to the 5V position if it isn't already there.</a:t>
            </a:r>
            <a:endParaRPr lang="en-US" sz="1550" dirty="0"/>
          </a:p>
        </p:txBody>
      </p:sp>
      <p:pic>
        <p:nvPicPr>
          <p:cNvPr id="8" name="Image 2" descr="preencoded.png">    </p:cNvPr>
          <p:cNvPicPr>
            <a:picLocks noChangeAspect="1"/>
          </p:cNvPicPr>
          <p:nvPr/>
        </p:nvPicPr>
        <p:blipFill>
          <a:blip r:embed="rId3"/>
          <a:stretch>
            <a:fillRect/>
          </a:stretch>
        </p:blipFill>
        <p:spPr>
          <a:xfrm>
            <a:off x="164663" y="164663"/>
            <a:ext cx="525899" cy="52589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162526"/>
            <a:ext cx="5245179"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Phase 0 - Let's Build</a:t>
            </a:r>
            <a:endParaRPr lang="en-US" sz="3900" dirty="0"/>
          </a:p>
        </p:txBody>
      </p:sp>
      <p:sp>
        <p:nvSpPr>
          <p:cNvPr id="3" name="Text 1"/>
          <p:cNvSpPr/>
          <p:nvPr/>
        </p:nvSpPr>
        <p:spPr>
          <a:xfrm>
            <a:off x="793790" y="186189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Steps:</a:t>
            </a:r>
            <a:endParaRPr lang="en-US" sz="2300" dirty="0"/>
          </a:p>
        </p:txBody>
      </p:sp>
      <p:sp>
        <p:nvSpPr>
          <p:cNvPr id="4" name="Shape 2"/>
          <p:cNvSpPr/>
          <p:nvPr/>
        </p:nvSpPr>
        <p:spPr>
          <a:xfrm>
            <a:off x="793790" y="2829282"/>
            <a:ext cx="4215289" cy="1337667"/>
          </a:xfrm>
          <a:prstGeom prst="roundRect">
            <a:avLst>
              <a:gd name="adj" fmla="val 8203"/>
            </a:avLst>
          </a:prstGeom>
          <a:solidFill>
            <a:srgbClr val="0B5494"/>
          </a:solidFill>
          <a:ln/>
        </p:spPr>
      </p:sp>
      <p:sp>
        <p:nvSpPr>
          <p:cNvPr id="5" name="Shape 3"/>
          <p:cNvSpPr/>
          <p:nvPr/>
        </p:nvSpPr>
        <p:spPr>
          <a:xfrm>
            <a:off x="793790" y="2806422"/>
            <a:ext cx="4215289" cy="91440"/>
          </a:xfrm>
          <a:prstGeom prst="roundRect">
            <a:avLst>
              <a:gd name="adj" fmla="val 91163"/>
            </a:avLst>
          </a:prstGeom>
          <a:solidFill>
            <a:srgbClr val="2C3252"/>
          </a:solidFill>
          <a:ln/>
        </p:spPr>
      </p:sp>
      <p:sp>
        <p:nvSpPr>
          <p:cNvPr id="6" name="Shape 4"/>
          <p:cNvSpPr/>
          <p:nvPr/>
        </p:nvSpPr>
        <p:spPr>
          <a:xfrm>
            <a:off x="2603778" y="2531626"/>
            <a:ext cx="595313" cy="595313"/>
          </a:xfrm>
          <a:prstGeom prst="roundRect">
            <a:avLst>
              <a:gd name="adj" fmla="val 153600"/>
            </a:avLst>
          </a:prstGeom>
          <a:solidFill>
            <a:srgbClr val="2C3252"/>
          </a:solidFill>
          <a:ln/>
        </p:spPr>
      </p:sp>
      <p:sp>
        <p:nvSpPr>
          <p:cNvPr id="7" name="Text 5"/>
          <p:cNvSpPr/>
          <p:nvPr/>
        </p:nvSpPr>
        <p:spPr>
          <a:xfrm>
            <a:off x="1015008" y="3325416"/>
            <a:ext cx="3772853" cy="620316"/>
          </a:xfrm>
          <a:prstGeom prst="rect">
            <a:avLst/>
          </a:prstGeom>
          <a:noFill/>
          <a:ln/>
        </p:spPr>
        <p:txBody>
          <a:bodyPr wrap="squar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Connect power supply module to breadboard rails</a:t>
            </a:r>
            <a:endParaRPr lang="en-US" sz="1950" dirty="0"/>
          </a:p>
        </p:txBody>
      </p:sp>
      <p:sp>
        <p:nvSpPr>
          <p:cNvPr id="8" name="Shape 6"/>
          <p:cNvSpPr/>
          <p:nvPr/>
        </p:nvSpPr>
        <p:spPr>
          <a:xfrm>
            <a:off x="5207437" y="2829282"/>
            <a:ext cx="4215408" cy="1337667"/>
          </a:xfrm>
          <a:prstGeom prst="roundRect">
            <a:avLst>
              <a:gd name="adj" fmla="val 8203"/>
            </a:avLst>
          </a:prstGeom>
          <a:solidFill>
            <a:srgbClr val="0B5494"/>
          </a:solidFill>
          <a:ln/>
        </p:spPr>
      </p:sp>
      <p:sp>
        <p:nvSpPr>
          <p:cNvPr id="9" name="Shape 7"/>
          <p:cNvSpPr/>
          <p:nvPr/>
        </p:nvSpPr>
        <p:spPr>
          <a:xfrm>
            <a:off x="5207437" y="2806422"/>
            <a:ext cx="4215408" cy="91440"/>
          </a:xfrm>
          <a:prstGeom prst="roundRect">
            <a:avLst>
              <a:gd name="adj" fmla="val 91163"/>
            </a:avLst>
          </a:prstGeom>
          <a:solidFill>
            <a:srgbClr val="2C3252"/>
          </a:solidFill>
          <a:ln/>
        </p:spPr>
      </p:sp>
      <p:sp>
        <p:nvSpPr>
          <p:cNvPr id="10" name="Shape 8"/>
          <p:cNvSpPr/>
          <p:nvPr/>
        </p:nvSpPr>
        <p:spPr>
          <a:xfrm>
            <a:off x="7017425" y="2531626"/>
            <a:ext cx="595313" cy="595313"/>
          </a:xfrm>
          <a:prstGeom prst="roundRect">
            <a:avLst>
              <a:gd name="adj" fmla="val 153600"/>
            </a:avLst>
          </a:prstGeom>
          <a:solidFill>
            <a:srgbClr val="2C3252"/>
          </a:solidFill>
          <a:ln/>
        </p:spPr>
      </p:sp>
      <p:sp>
        <p:nvSpPr>
          <p:cNvPr id="11" name="Text 9"/>
          <p:cNvSpPr/>
          <p:nvPr/>
        </p:nvSpPr>
        <p:spPr>
          <a:xfrm>
            <a:off x="5428655" y="3325416"/>
            <a:ext cx="3772972" cy="620316"/>
          </a:xfrm>
          <a:prstGeom prst="rect">
            <a:avLst/>
          </a:prstGeom>
          <a:noFill/>
          <a:ln/>
        </p:spPr>
        <p:txBody>
          <a:bodyPr wrap="squar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Connect Arduino 5V to breadboard top rail</a:t>
            </a:r>
            <a:endParaRPr lang="en-US" sz="1950" dirty="0"/>
          </a:p>
        </p:txBody>
      </p:sp>
      <p:sp>
        <p:nvSpPr>
          <p:cNvPr id="12" name="Shape 10"/>
          <p:cNvSpPr/>
          <p:nvPr/>
        </p:nvSpPr>
        <p:spPr>
          <a:xfrm>
            <a:off x="9621203" y="2829282"/>
            <a:ext cx="4215289" cy="1337667"/>
          </a:xfrm>
          <a:prstGeom prst="roundRect">
            <a:avLst>
              <a:gd name="adj" fmla="val 8203"/>
            </a:avLst>
          </a:prstGeom>
          <a:solidFill>
            <a:srgbClr val="0B5494"/>
          </a:solidFill>
          <a:ln/>
        </p:spPr>
      </p:sp>
      <p:sp>
        <p:nvSpPr>
          <p:cNvPr id="13" name="Shape 11"/>
          <p:cNvSpPr/>
          <p:nvPr/>
        </p:nvSpPr>
        <p:spPr>
          <a:xfrm>
            <a:off x="9621203" y="2806422"/>
            <a:ext cx="4215289" cy="91440"/>
          </a:xfrm>
          <a:prstGeom prst="roundRect">
            <a:avLst>
              <a:gd name="adj" fmla="val 91163"/>
            </a:avLst>
          </a:prstGeom>
          <a:solidFill>
            <a:srgbClr val="2C3252"/>
          </a:solidFill>
          <a:ln/>
        </p:spPr>
      </p:sp>
      <p:sp>
        <p:nvSpPr>
          <p:cNvPr id="14" name="Shape 12"/>
          <p:cNvSpPr/>
          <p:nvPr/>
        </p:nvSpPr>
        <p:spPr>
          <a:xfrm>
            <a:off x="11431191" y="2531626"/>
            <a:ext cx="595313" cy="595313"/>
          </a:xfrm>
          <a:prstGeom prst="roundRect">
            <a:avLst>
              <a:gd name="adj" fmla="val 153600"/>
            </a:avLst>
          </a:prstGeom>
          <a:solidFill>
            <a:srgbClr val="2C3252"/>
          </a:solidFill>
          <a:ln/>
        </p:spPr>
      </p:sp>
      <p:sp>
        <p:nvSpPr>
          <p:cNvPr id="15" name="Text 13"/>
          <p:cNvSpPr/>
          <p:nvPr/>
        </p:nvSpPr>
        <p:spPr>
          <a:xfrm>
            <a:off x="9842421" y="3325416"/>
            <a:ext cx="3772853" cy="620316"/>
          </a:xfrm>
          <a:prstGeom prst="rect">
            <a:avLst/>
          </a:prstGeom>
          <a:noFill/>
          <a:ln/>
        </p:spPr>
        <p:txBody>
          <a:bodyPr wrap="squar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Connect Arduino GND to breadboard ground rail</a:t>
            </a:r>
            <a:endParaRPr lang="en-US" sz="1950" dirty="0"/>
          </a:p>
        </p:txBody>
      </p:sp>
      <p:sp>
        <p:nvSpPr>
          <p:cNvPr id="16" name="Shape 14"/>
          <p:cNvSpPr/>
          <p:nvPr/>
        </p:nvSpPr>
        <p:spPr>
          <a:xfrm>
            <a:off x="793790" y="4662964"/>
            <a:ext cx="4215289" cy="1337667"/>
          </a:xfrm>
          <a:prstGeom prst="roundRect">
            <a:avLst>
              <a:gd name="adj" fmla="val 8203"/>
            </a:avLst>
          </a:prstGeom>
          <a:solidFill>
            <a:srgbClr val="0B5494"/>
          </a:solidFill>
          <a:ln/>
        </p:spPr>
      </p:sp>
      <p:sp>
        <p:nvSpPr>
          <p:cNvPr id="17" name="Shape 15"/>
          <p:cNvSpPr/>
          <p:nvPr/>
        </p:nvSpPr>
        <p:spPr>
          <a:xfrm>
            <a:off x="793790" y="4640104"/>
            <a:ext cx="4215289" cy="91440"/>
          </a:xfrm>
          <a:prstGeom prst="roundRect">
            <a:avLst>
              <a:gd name="adj" fmla="val 91163"/>
            </a:avLst>
          </a:prstGeom>
          <a:solidFill>
            <a:srgbClr val="2C3252"/>
          </a:solidFill>
          <a:ln/>
        </p:spPr>
      </p:sp>
      <p:sp>
        <p:nvSpPr>
          <p:cNvPr id="18" name="Shape 16"/>
          <p:cNvSpPr/>
          <p:nvPr/>
        </p:nvSpPr>
        <p:spPr>
          <a:xfrm>
            <a:off x="2603778" y="4365308"/>
            <a:ext cx="595313" cy="595313"/>
          </a:xfrm>
          <a:prstGeom prst="roundRect">
            <a:avLst>
              <a:gd name="adj" fmla="val 153600"/>
            </a:avLst>
          </a:prstGeom>
          <a:solidFill>
            <a:srgbClr val="2C3252"/>
          </a:solidFill>
          <a:ln/>
        </p:spPr>
      </p:sp>
      <p:sp>
        <p:nvSpPr>
          <p:cNvPr id="19" name="Text 17"/>
          <p:cNvSpPr/>
          <p:nvPr/>
        </p:nvSpPr>
        <p:spPr>
          <a:xfrm>
            <a:off x="1015008" y="5159097"/>
            <a:ext cx="3772853" cy="620316"/>
          </a:xfrm>
          <a:prstGeom prst="rect">
            <a:avLst/>
          </a:prstGeom>
          <a:noFill/>
          <a:ln/>
        </p:spPr>
        <p:txBody>
          <a:bodyPr wrap="squar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Open Phase 0 code from GitHub</a:t>
            </a:r>
            <a:endParaRPr lang="en-US" sz="1950" dirty="0"/>
          </a:p>
        </p:txBody>
      </p:sp>
      <p:sp>
        <p:nvSpPr>
          <p:cNvPr id="20" name="Shape 18"/>
          <p:cNvSpPr/>
          <p:nvPr/>
        </p:nvSpPr>
        <p:spPr>
          <a:xfrm>
            <a:off x="5207437" y="4662964"/>
            <a:ext cx="4215408" cy="1337667"/>
          </a:xfrm>
          <a:prstGeom prst="roundRect">
            <a:avLst>
              <a:gd name="adj" fmla="val 8203"/>
            </a:avLst>
          </a:prstGeom>
          <a:solidFill>
            <a:srgbClr val="0B5494"/>
          </a:solidFill>
          <a:ln/>
        </p:spPr>
      </p:sp>
      <p:sp>
        <p:nvSpPr>
          <p:cNvPr id="21" name="Shape 19"/>
          <p:cNvSpPr/>
          <p:nvPr/>
        </p:nvSpPr>
        <p:spPr>
          <a:xfrm>
            <a:off x="5207437" y="4640104"/>
            <a:ext cx="4215408" cy="91440"/>
          </a:xfrm>
          <a:prstGeom prst="roundRect">
            <a:avLst>
              <a:gd name="adj" fmla="val 91163"/>
            </a:avLst>
          </a:prstGeom>
          <a:solidFill>
            <a:srgbClr val="2C3252"/>
          </a:solidFill>
          <a:ln/>
        </p:spPr>
      </p:sp>
      <p:sp>
        <p:nvSpPr>
          <p:cNvPr id="22" name="Shape 20"/>
          <p:cNvSpPr/>
          <p:nvPr/>
        </p:nvSpPr>
        <p:spPr>
          <a:xfrm>
            <a:off x="7017425" y="4365308"/>
            <a:ext cx="595313" cy="595313"/>
          </a:xfrm>
          <a:prstGeom prst="roundRect">
            <a:avLst>
              <a:gd name="adj" fmla="val 153600"/>
            </a:avLst>
          </a:prstGeom>
          <a:solidFill>
            <a:srgbClr val="2C3252"/>
          </a:solidFill>
          <a:ln/>
        </p:spPr>
      </p:sp>
      <p:sp>
        <p:nvSpPr>
          <p:cNvPr id="23" name="Text 21"/>
          <p:cNvSpPr/>
          <p:nvPr/>
        </p:nvSpPr>
        <p:spPr>
          <a:xfrm>
            <a:off x="5428655" y="5159097"/>
            <a:ext cx="3772972" cy="620316"/>
          </a:xfrm>
          <a:prstGeom prst="rect">
            <a:avLst/>
          </a:prstGeom>
          <a:noFill/>
          <a:ln/>
        </p:spPr>
        <p:txBody>
          <a:bodyPr wrap="squar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Upload and open Serial Monitor (9600 baud)</a:t>
            </a:r>
            <a:endParaRPr lang="en-US" sz="1950" dirty="0"/>
          </a:p>
        </p:txBody>
      </p:sp>
      <p:sp>
        <p:nvSpPr>
          <p:cNvPr id="24" name="Shape 22"/>
          <p:cNvSpPr/>
          <p:nvPr/>
        </p:nvSpPr>
        <p:spPr>
          <a:xfrm>
            <a:off x="9621203" y="4662964"/>
            <a:ext cx="4215289" cy="1337667"/>
          </a:xfrm>
          <a:prstGeom prst="roundRect">
            <a:avLst>
              <a:gd name="adj" fmla="val 8203"/>
            </a:avLst>
          </a:prstGeom>
          <a:solidFill>
            <a:srgbClr val="0B5494"/>
          </a:solidFill>
          <a:ln/>
        </p:spPr>
      </p:sp>
      <p:sp>
        <p:nvSpPr>
          <p:cNvPr id="25" name="Shape 23"/>
          <p:cNvSpPr/>
          <p:nvPr/>
        </p:nvSpPr>
        <p:spPr>
          <a:xfrm>
            <a:off x="9621203" y="4640104"/>
            <a:ext cx="4215289" cy="91440"/>
          </a:xfrm>
          <a:prstGeom prst="roundRect">
            <a:avLst>
              <a:gd name="adj" fmla="val 91163"/>
            </a:avLst>
          </a:prstGeom>
          <a:solidFill>
            <a:srgbClr val="2C3252"/>
          </a:solidFill>
          <a:ln/>
        </p:spPr>
      </p:sp>
      <p:sp>
        <p:nvSpPr>
          <p:cNvPr id="26" name="Shape 24"/>
          <p:cNvSpPr/>
          <p:nvPr/>
        </p:nvSpPr>
        <p:spPr>
          <a:xfrm>
            <a:off x="11431191" y="4365308"/>
            <a:ext cx="595313" cy="595313"/>
          </a:xfrm>
          <a:prstGeom prst="roundRect">
            <a:avLst>
              <a:gd name="adj" fmla="val 153600"/>
            </a:avLst>
          </a:prstGeom>
          <a:solidFill>
            <a:srgbClr val="2C3252"/>
          </a:solidFill>
          <a:ln/>
        </p:spPr>
      </p:sp>
      <p:sp>
        <p:nvSpPr>
          <p:cNvPr id="27" name="Text 25"/>
          <p:cNvSpPr/>
          <p:nvPr/>
        </p:nvSpPr>
        <p:spPr>
          <a:xfrm>
            <a:off x="9842421" y="5159097"/>
            <a:ext cx="3772853" cy="620316"/>
          </a:xfrm>
          <a:prstGeom prst="rect">
            <a:avLst/>
          </a:prstGeom>
          <a:noFill/>
          <a:ln/>
        </p:spPr>
        <p:txBody>
          <a:bodyPr wrap="squar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Verify "System Status: READY" messages</a:t>
            </a:r>
            <a:endParaRPr lang="en-US" sz="1950" dirty="0"/>
          </a:p>
        </p:txBody>
      </p:sp>
      <p:sp>
        <p:nvSpPr>
          <p:cNvPr id="28" name="Shape 26"/>
          <p:cNvSpPr/>
          <p:nvPr/>
        </p:nvSpPr>
        <p:spPr>
          <a:xfrm>
            <a:off x="793790" y="6223873"/>
            <a:ext cx="13042821" cy="843201"/>
          </a:xfrm>
          <a:prstGeom prst="roundRect">
            <a:avLst>
              <a:gd name="adj" fmla="val 9886"/>
            </a:avLst>
          </a:prstGeom>
          <a:solidFill>
            <a:srgbClr val="1B1E32"/>
          </a:solidFill>
          <a:ln/>
        </p:spPr>
      </p:sp>
      <p:pic>
        <p:nvPicPr>
          <p:cNvPr id="29" name="Image 0" descr="preencoded.png">    </p:cNvPr>
          <p:cNvPicPr>
            <a:picLocks noChangeAspect="1"/>
          </p:cNvPicPr>
          <p:nvPr/>
        </p:nvPicPr>
        <p:blipFill>
          <a:blip r:embed="rId1"/>
          <a:stretch>
            <a:fillRect/>
          </a:stretch>
        </p:blipFill>
        <p:spPr>
          <a:xfrm>
            <a:off x="992148" y="6519148"/>
            <a:ext cx="248007" cy="198358"/>
          </a:xfrm>
          <a:prstGeom prst="rect">
            <a:avLst/>
          </a:prstGeom>
        </p:spPr>
      </p:pic>
      <p:sp>
        <p:nvSpPr>
          <p:cNvPr id="30" name="Text 27"/>
          <p:cNvSpPr/>
          <p:nvPr/>
        </p:nvSpPr>
        <p:spPr>
          <a:xfrm>
            <a:off x="1438513" y="6471761"/>
            <a:ext cx="12199739" cy="317540"/>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Success:</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You should see power verification messages every 2 seconds</a:t>
            </a:r>
            <a:endParaRPr lang="en-US" sz="1550" dirty="0"/>
          </a:p>
        </p:txBody>
      </p:sp>
      <p:pic>
        <p:nvPicPr>
          <p:cNvPr id="31" name="Image 1" descr="preencoded.png">    </p:cNvPr>
          <p:cNvPicPr>
            <a:picLocks noChangeAspect="1"/>
          </p:cNvPicPr>
          <p:nvPr/>
        </p:nvPicPr>
        <p:blipFill>
          <a:blip r:embed="rId2"/>
          <a:stretch>
            <a:fillRect/>
          </a:stretch>
        </p:blipFill>
        <p:spPr>
          <a:xfrm>
            <a:off x="164663" y="164663"/>
            <a:ext cx="525899" cy="52589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772007" y="877729"/>
            <a:ext cx="11086386" cy="6014323"/>
          </a:xfrm>
          <a:prstGeom prst="rect">
            <a:avLst/>
          </a:prstGeom>
        </p:spPr>
      </p:pic>
      <p:sp>
        <p:nvSpPr>
          <p:cNvPr id="3" name="Text 0"/>
          <p:cNvSpPr/>
          <p:nvPr/>
        </p:nvSpPr>
        <p:spPr>
          <a:xfrm>
            <a:off x="793790" y="7081838"/>
            <a:ext cx="13042821" cy="269915"/>
          </a:xfrm>
          <a:prstGeom prst="rect">
            <a:avLst/>
          </a:prstGeom>
          <a:noFill/>
          <a:ln/>
        </p:spPr>
        <p:txBody>
          <a:bodyPr wrap="none" lIns="0" tIns="0" rIns="0" bIns="0" rtlCol="0" anchor="t"/>
          <a:lstStyle/>
          <a:p>
            <a:pPr algn="l" indent="0" marL="0">
              <a:lnSpc>
                <a:spcPts val="2100"/>
              </a:lnSpc>
              <a:buNone/>
            </a:pPr>
            <a:r>
              <a:rPr lang="en-US" sz="1300" b="1" dirty="0">
                <a:solidFill>
                  <a:srgbClr val="FFFFFF"/>
                </a:solidFill>
                <a:latin typeface="Montserrat" pitchFamily="34" charset="0"/>
                <a:ea typeface="Montserrat" pitchFamily="34" charset="-122"/>
                <a:cs typeface="Montserrat" pitchFamily="34" charset="-120"/>
              </a:rPr>
              <a:t>*wire colors in the diagrams are for visual reference only - general guidance = use the shortest wire that works</a:t>
            </a:r>
            <a:endParaRPr lang="en-US" sz="1300" dirty="0"/>
          </a:p>
        </p:txBody>
      </p:sp>
      <p:pic>
        <p:nvPicPr>
          <p:cNvPr id="4" name="Image 1" descr="preencoded.png">    </p:cNvPr>
          <p:cNvPicPr>
            <a:picLocks noChangeAspect="1"/>
          </p:cNvPicPr>
          <p:nvPr/>
        </p:nvPicPr>
        <p:blipFill>
          <a:blip r:embed="rId2"/>
          <a:stretch>
            <a:fillRect/>
          </a:stretch>
        </p:blipFill>
        <p:spPr>
          <a:xfrm>
            <a:off x="164663" y="164663"/>
            <a:ext cx="525899" cy="52589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10039350" y="1706880"/>
            <a:ext cx="3695700" cy="4815840"/>
          </a:xfrm>
          <a:prstGeom prst="rect">
            <a:avLst/>
          </a:prstGeom>
        </p:spPr>
      </p:pic>
      <p:sp>
        <p:nvSpPr>
          <p:cNvPr id="4" name="Text 0"/>
          <p:cNvSpPr/>
          <p:nvPr/>
        </p:nvSpPr>
        <p:spPr>
          <a:xfrm>
            <a:off x="793790" y="878443"/>
            <a:ext cx="4983361" cy="589121"/>
          </a:xfrm>
          <a:prstGeom prst="rect">
            <a:avLst/>
          </a:prstGeom>
          <a:noFill/>
          <a:ln/>
        </p:spPr>
        <p:txBody>
          <a:bodyPr wrap="none" lIns="0" tIns="0" rIns="0" bIns="0" rtlCol="0" anchor="t"/>
          <a:lstStyle/>
          <a:p>
            <a:pPr algn="l" indent="0" marL="0">
              <a:lnSpc>
                <a:spcPts val="4600"/>
              </a:lnSpc>
              <a:buNone/>
            </a:pPr>
            <a:r>
              <a:rPr lang="en-US" sz="3700" b="1" dirty="0">
                <a:solidFill>
                  <a:srgbClr val="EEA526"/>
                </a:solidFill>
                <a:latin typeface="Montserrat Bold" pitchFamily="34" charset="0"/>
                <a:ea typeface="Montserrat Bold" pitchFamily="34" charset="-122"/>
                <a:cs typeface="Montserrat Bold" pitchFamily="34" charset="-120"/>
              </a:rPr>
              <a:t>Phase 0 - Let's Build</a:t>
            </a:r>
            <a:endParaRPr lang="en-US" sz="3700" dirty="0"/>
          </a:p>
        </p:txBody>
      </p:sp>
      <p:sp>
        <p:nvSpPr>
          <p:cNvPr id="5" name="Text 1"/>
          <p:cNvSpPr/>
          <p:nvPr/>
        </p:nvSpPr>
        <p:spPr>
          <a:xfrm>
            <a:off x="793790" y="1542931"/>
            <a:ext cx="2828211" cy="353378"/>
          </a:xfrm>
          <a:prstGeom prst="rect">
            <a:avLst/>
          </a:prstGeom>
          <a:noFill/>
          <a:ln/>
        </p:spPr>
        <p:txBody>
          <a:bodyPr wrap="none" lIns="0" tIns="0" rIns="0" bIns="0" rtlCol="0" anchor="t"/>
          <a:lstStyle/>
          <a:p>
            <a:pPr algn="l" indent="0" marL="0">
              <a:lnSpc>
                <a:spcPts val="2750"/>
              </a:lnSpc>
              <a:buNone/>
            </a:pPr>
            <a:r>
              <a:rPr lang="en-US" sz="2200" b="1" dirty="0">
                <a:solidFill>
                  <a:srgbClr val="44ADD3"/>
                </a:solidFill>
                <a:latin typeface="Montserrat Bold" pitchFamily="34" charset="0"/>
                <a:ea typeface="Montserrat Bold" pitchFamily="34" charset="-122"/>
                <a:cs typeface="Montserrat Bold" pitchFamily="34" charset="-120"/>
              </a:rPr>
              <a:t>Steps:</a:t>
            </a:r>
            <a:endParaRPr lang="en-US" sz="2200" dirty="0"/>
          </a:p>
        </p:txBody>
      </p:sp>
      <p:sp>
        <p:nvSpPr>
          <p:cNvPr id="6" name="Shape 2"/>
          <p:cNvSpPr/>
          <p:nvPr/>
        </p:nvSpPr>
        <p:spPr>
          <a:xfrm>
            <a:off x="793790" y="2179082"/>
            <a:ext cx="424220" cy="424220"/>
          </a:xfrm>
          <a:prstGeom prst="roundRect">
            <a:avLst>
              <a:gd name="adj" fmla="val 18668"/>
            </a:avLst>
          </a:prstGeom>
          <a:solidFill>
            <a:srgbClr val="2D3353"/>
          </a:solidFill>
          <a:ln w="7620">
            <a:solidFill>
              <a:srgbClr val="464C6C"/>
            </a:solidFill>
            <a:prstDash val="solid"/>
          </a:ln>
        </p:spPr>
      </p:sp>
      <p:sp>
        <p:nvSpPr>
          <p:cNvPr id="7" name="Text 3"/>
          <p:cNvSpPr/>
          <p:nvPr/>
        </p:nvSpPr>
        <p:spPr>
          <a:xfrm>
            <a:off x="864453" y="2214384"/>
            <a:ext cx="282773" cy="353497"/>
          </a:xfrm>
          <a:prstGeom prst="rect">
            <a:avLst/>
          </a:prstGeom>
          <a:noFill/>
          <a:ln/>
        </p:spPr>
        <p:txBody>
          <a:bodyPr wrap="none" lIns="0" tIns="0" rIns="0" bIns="0" rtlCol="0" anchor="t"/>
          <a:lstStyle/>
          <a:p>
            <a:pPr algn="ctr" indent="0" marL="0">
              <a:lnSpc>
                <a:spcPts val="2200"/>
              </a:lnSpc>
              <a:buNone/>
            </a:pPr>
            <a:r>
              <a:rPr lang="en-US" sz="2200" b="1" dirty="0">
                <a:solidFill>
                  <a:srgbClr val="FFFFFF"/>
                </a:solidFill>
                <a:latin typeface="Montserrat Bold" pitchFamily="34" charset="0"/>
                <a:ea typeface="Montserrat Bold" pitchFamily="34" charset="-122"/>
                <a:cs typeface="Montserrat Bold" pitchFamily="34" charset="-120"/>
              </a:rPr>
              <a:t>1</a:t>
            </a:r>
            <a:endParaRPr lang="en-US" sz="2200" dirty="0"/>
          </a:p>
        </p:txBody>
      </p:sp>
      <p:sp>
        <p:nvSpPr>
          <p:cNvPr id="8" name="Text 4"/>
          <p:cNvSpPr/>
          <p:nvPr/>
        </p:nvSpPr>
        <p:spPr>
          <a:xfrm>
            <a:off x="1406485" y="2243852"/>
            <a:ext cx="3047643" cy="884039"/>
          </a:xfrm>
          <a:prstGeom prst="rect">
            <a:avLst/>
          </a:prstGeom>
          <a:noFill/>
          <a:ln/>
        </p:spPr>
        <p:txBody>
          <a:bodyPr wrap="squar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Connect power supply module to breadboard rails</a:t>
            </a:r>
            <a:endParaRPr lang="en-US" sz="1850" dirty="0"/>
          </a:p>
        </p:txBody>
      </p:sp>
      <p:sp>
        <p:nvSpPr>
          <p:cNvPr id="9" name="Shape 5"/>
          <p:cNvSpPr/>
          <p:nvPr/>
        </p:nvSpPr>
        <p:spPr>
          <a:xfrm>
            <a:off x="4689753" y="2179082"/>
            <a:ext cx="424220" cy="424220"/>
          </a:xfrm>
          <a:prstGeom prst="roundRect">
            <a:avLst>
              <a:gd name="adj" fmla="val 18668"/>
            </a:avLst>
          </a:prstGeom>
          <a:solidFill>
            <a:srgbClr val="2D3353"/>
          </a:solidFill>
          <a:ln w="7620">
            <a:solidFill>
              <a:srgbClr val="464C6C"/>
            </a:solidFill>
            <a:prstDash val="solid"/>
          </a:ln>
        </p:spPr>
      </p:sp>
      <p:sp>
        <p:nvSpPr>
          <p:cNvPr id="10" name="Text 6"/>
          <p:cNvSpPr/>
          <p:nvPr/>
        </p:nvSpPr>
        <p:spPr>
          <a:xfrm>
            <a:off x="4760416" y="2214384"/>
            <a:ext cx="282773" cy="353497"/>
          </a:xfrm>
          <a:prstGeom prst="rect">
            <a:avLst/>
          </a:prstGeom>
          <a:noFill/>
          <a:ln/>
        </p:spPr>
        <p:txBody>
          <a:bodyPr wrap="none" lIns="0" tIns="0" rIns="0" bIns="0" rtlCol="0" anchor="t"/>
          <a:lstStyle/>
          <a:p>
            <a:pPr algn="ctr" indent="0" marL="0">
              <a:lnSpc>
                <a:spcPts val="2200"/>
              </a:lnSpc>
              <a:buNone/>
            </a:pPr>
            <a:r>
              <a:rPr lang="en-US" sz="2200" b="1" dirty="0">
                <a:solidFill>
                  <a:srgbClr val="FFFFFF"/>
                </a:solidFill>
                <a:latin typeface="Montserrat Bold" pitchFamily="34" charset="0"/>
                <a:ea typeface="Montserrat Bold" pitchFamily="34" charset="-122"/>
                <a:cs typeface="Montserrat Bold" pitchFamily="34" charset="-120"/>
              </a:rPr>
              <a:t>2</a:t>
            </a:r>
            <a:endParaRPr lang="en-US" sz="2200" dirty="0"/>
          </a:p>
        </p:txBody>
      </p:sp>
      <p:sp>
        <p:nvSpPr>
          <p:cNvPr id="11" name="Text 7"/>
          <p:cNvSpPr/>
          <p:nvPr/>
        </p:nvSpPr>
        <p:spPr>
          <a:xfrm>
            <a:off x="5302448" y="2243852"/>
            <a:ext cx="3047762" cy="589359"/>
          </a:xfrm>
          <a:prstGeom prst="rect">
            <a:avLst/>
          </a:prstGeom>
          <a:noFill/>
          <a:ln/>
        </p:spPr>
        <p:txBody>
          <a:bodyPr wrap="squar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Connect Arduino 5V to breadboard top rail</a:t>
            </a:r>
            <a:endParaRPr lang="en-US" sz="1850" dirty="0"/>
          </a:p>
        </p:txBody>
      </p:sp>
      <p:sp>
        <p:nvSpPr>
          <p:cNvPr id="12" name="Shape 8"/>
          <p:cNvSpPr/>
          <p:nvPr/>
        </p:nvSpPr>
        <p:spPr>
          <a:xfrm>
            <a:off x="793790" y="3504962"/>
            <a:ext cx="424220" cy="424220"/>
          </a:xfrm>
          <a:prstGeom prst="roundRect">
            <a:avLst>
              <a:gd name="adj" fmla="val 18668"/>
            </a:avLst>
          </a:prstGeom>
          <a:solidFill>
            <a:srgbClr val="2D3353"/>
          </a:solidFill>
          <a:ln w="7620">
            <a:solidFill>
              <a:srgbClr val="464C6C"/>
            </a:solidFill>
            <a:prstDash val="solid"/>
          </a:ln>
        </p:spPr>
      </p:sp>
      <p:sp>
        <p:nvSpPr>
          <p:cNvPr id="13" name="Text 9"/>
          <p:cNvSpPr/>
          <p:nvPr/>
        </p:nvSpPr>
        <p:spPr>
          <a:xfrm>
            <a:off x="864453" y="3540264"/>
            <a:ext cx="282773" cy="353497"/>
          </a:xfrm>
          <a:prstGeom prst="rect">
            <a:avLst/>
          </a:prstGeom>
          <a:noFill/>
          <a:ln/>
        </p:spPr>
        <p:txBody>
          <a:bodyPr wrap="none" lIns="0" tIns="0" rIns="0" bIns="0" rtlCol="0" anchor="t"/>
          <a:lstStyle/>
          <a:p>
            <a:pPr algn="ctr" indent="0" marL="0">
              <a:lnSpc>
                <a:spcPts val="2200"/>
              </a:lnSpc>
              <a:buNone/>
            </a:pPr>
            <a:r>
              <a:rPr lang="en-US" sz="2200" b="1" dirty="0">
                <a:solidFill>
                  <a:srgbClr val="FFFFFF"/>
                </a:solidFill>
                <a:latin typeface="Montserrat Bold" pitchFamily="34" charset="0"/>
                <a:ea typeface="Montserrat Bold" pitchFamily="34" charset="-122"/>
                <a:cs typeface="Montserrat Bold" pitchFamily="34" charset="-120"/>
              </a:rPr>
              <a:t>3</a:t>
            </a:r>
            <a:endParaRPr lang="en-US" sz="2200" dirty="0"/>
          </a:p>
        </p:txBody>
      </p:sp>
      <p:sp>
        <p:nvSpPr>
          <p:cNvPr id="14" name="Text 10"/>
          <p:cNvSpPr/>
          <p:nvPr/>
        </p:nvSpPr>
        <p:spPr>
          <a:xfrm>
            <a:off x="1406485" y="3569732"/>
            <a:ext cx="3047643" cy="884039"/>
          </a:xfrm>
          <a:prstGeom prst="rect">
            <a:avLst/>
          </a:prstGeom>
          <a:noFill/>
          <a:ln/>
        </p:spPr>
        <p:txBody>
          <a:bodyPr wrap="squar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Connect Arduino GND to breadboard ground rail</a:t>
            </a:r>
            <a:endParaRPr lang="en-US" sz="1850" dirty="0"/>
          </a:p>
        </p:txBody>
      </p:sp>
      <p:sp>
        <p:nvSpPr>
          <p:cNvPr id="15" name="Shape 11"/>
          <p:cNvSpPr/>
          <p:nvPr/>
        </p:nvSpPr>
        <p:spPr>
          <a:xfrm>
            <a:off x="4689753" y="3504962"/>
            <a:ext cx="424220" cy="424220"/>
          </a:xfrm>
          <a:prstGeom prst="roundRect">
            <a:avLst>
              <a:gd name="adj" fmla="val 18668"/>
            </a:avLst>
          </a:prstGeom>
          <a:solidFill>
            <a:srgbClr val="2D3353"/>
          </a:solidFill>
          <a:ln w="7620">
            <a:solidFill>
              <a:srgbClr val="464C6C"/>
            </a:solidFill>
            <a:prstDash val="solid"/>
          </a:ln>
        </p:spPr>
      </p:sp>
      <p:sp>
        <p:nvSpPr>
          <p:cNvPr id="16" name="Text 12"/>
          <p:cNvSpPr/>
          <p:nvPr/>
        </p:nvSpPr>
        <p:spPr>
          <a:xfrm>
            <a:off x="4760416" y="3540264"/>
            <a:ext cx="282773" cy="353497"/>
          </a:xfrm>
          <a:prstGeom prst="rect">
            <a:avLst/>
          </a:prstGeom>
          <a:noFill/>
          <a:ln/>
        </p:spPr>
        <p:txBody>
          <a:bodyPr wrap="none" lIns="0" tIns="0" rIns="0" bIns="0" rtlCol="0" anchor="t"/>
          <a:lstStyle/>
          <a:p>
            <a:pPr algn="ctr" indent="0" marL="0">
              <a:lnSpc>
                <a:spcPts val="2200"/>
              </a:lnSpc>
              <a:buNone/>
            </a:pPr>
            <a:r>
              <a:rPr lang="en-US" sz="2200" b="1" dirty="0">
                <a:solidFill>
                  <a:srgbClr val="FFFFFF"/>
                </a:solidFill>
                <a:latin typeface="Montserrat Bold" pitchFamily="34" charset="0"/>
                <a:ea typeface="Montserrat Bold" pitchFamily="34" charset="-122"/>
                <a:cs typeface="Montserrat Bold" pitchFamily="34" charset="-120"/>
              </a:rPr>
              <a:t>4</a:t>
            </a:r>
            <a:endParaRPr lang="en-US" sz="2200" dirty="0"/>
          </a:p>
        </p:txBody>
      </p:sp>
      <p:sp>
        <p:nvSpPr>
          <p:cNvPr id="17" name="Text 13"/>
          <p:cNvSpPr/>
          <p:nvPr/>
        </p:nvSpPr>
        <p:spPr>
          <a:xfrm>
            <a:off x="5302448" y="3569732"/>
            <a:ext cx="3047762" cy="589359"/>
          </a:xfrm>
          <a:prstGeom prst="rect">
            <a:avLst/>
          </a:prstGeom>
          <a:noFill/>
          <a:ln/>
        </p:spPr>
        <p:txBody>
          <a:bodyPr wrap="squar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Copy Phase 0 code from GitHub</a:t>
            </a:r>
            <a:endParaRPr lang="en-US" sz="1850" dirty="0"/>
          </a:p>
        </p:txBody>
      </p:sp>
      <p:sp>
        <p:nvSpPr>
          <p:cNvPr id="18" name="Shape 14"/>
          <p:cNvSpPr/>
          <p:nvPr/>
        </p:nvSpPr>
        <p:spPr>
          <a:xfrm>
            <a:off x="793790" y="4830842"/>
            <a:ext cx="424220" cy="424220"/>
          </a:xfrm>
          <a:prstGeom prst="roundRect">
            <a:avLst>
              <a:gd name="adj" fmla="val 18668"/>
            </a:avLst>
          </a:prstGeom>
          <a:solidFill>
            <a:srgbClr val="2D3353"/>
          </a:solidFill>
          <a:ln w="7620">
            <a:solidFill>
              <a:srgbClr val="464C6C"/>
            </a:solidFill>
            <a:prstDash val="solid"/>
          </a:ln>
        </p:spPr>
      </p:sp>
      <p:sp>
        <p:nvSpPr>
          <p:cNvPr id="19" name="Text 15"/>
          <p:cNvSpPr/>
          <p:nvPr/>
        </p:nvSpPr>
        <p:spPr>
          <a:xfrm>
            <a:off x="864453" y="4866144"/>
            <a:ext cx="282773" cy="353497"/>
          </a:xfrm>
          <a:prstGeom prst="rect">
            <a:avLst/>
          </a:prstGeom>
          <a:noFill/>
          <a:ln/>
        </p:spPr>
        <p:txBody>
          <a:bodyPr wrap="none" lIns="0" tIns="0" rIns="0" bIns="0" rtlCol="0" anchor="t"/>
          <a:lstStyle/>
          <a:p>
            <a:pPr algn="ctr" indent="0" marL="0">
              <a:lnSpc>
                <a:spcPts val="2200"/>
              </a:lnSpc>
              <a:buNone/>
            </a:pPr>
            <a:r>
              <a:rPr lang="en-US" sz="2200" b="1" dirty="0">
                <a:solidFill>
                  <a:srgbClr val="FFFFFF"/>
                </a:solidFill>
                <a:latin typeface="Montserrat Bold" pitchFamily="34" charset="0"/>
                <a:ea typeface="Montserrat Bold" pitchFamily="34" charset="-122"/>
                <a:cs typeface="Montserrat Bold" pitchFamily="34" charset="-120"/>
              </a:rPr>
              <a:t>5</a:t>
            </a:r>
            <a:endParaRPr lang="en-US" sz="2200" dirty="0"/>
          </a:p>
        </p:txBody>
      </p:sp>
      <p:sp>
        <p:nvSpPr>
          <p:cNvPr id="20" name="Text 16"/>
          <p:cNvSpPr/>
          <p:nvPr/>
        </p:nvSpPr>
        <p:spPr>
          <a:xfrm>
            <a:off x="1406485" y="4895612"/>
            <a:ext cx="3047643" cy="589359"/>
          </a:xfrm>
          <a:prstGeom prst="rect">
            <a:avLst/>
          </a:prstGeom>
          <a:noFill/>
          <a:ln/>
        </p:spPr>
        <p:txBody>
          <a:bodyPr wrap="squar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Upload and open Serial Monitor (9600 baud)</a:t>
            </a:r>
            <a:endParaRPr lang="en-US" sz="1850" dirty="0"/>
          </a:p>
        </p:txBody>
      </p:sp>
      <p:sp>
        <p:nvSpPr>
          <p:cNvPr id="21" name="Shape 17"/>
          <p:cNvSpPr/>
          <p:nvPr/>
        </p:nvSpPr>
        <p:spPr>
          <a:xfrm>
            <a:off x="4689753" y="4830842"/>
            <a:ext cx="424220" cy="424220"/>
          </a:xfrm>
          <a:prstGeom prst="roundRect">
            <a:avLst>
              <a:gd name="adj" fmla="val 18668"/>
            </a:avLst>
          </a:prstGeom>
          <a:solidFill>
            <a:srgbClr val="2D3353"/>
          </a:solidFill>
          <a:ln w="7620">
            <a:solidFill>
              <a:srgbClr val="464C6C"/>
            </a:solidFill>
            <a:prstDash val="solid"/>
          </a:ln>
        </p:spPr>
      </p:sp>
      <p:sp>
        <p:nvSpPr>
          <p:cNvPr id="22" name="Text 18"/>
          <p:cNvSpPr/>
          <p:nvPr/>
        </p:nvSpPr>
        <p:spPr>
          <a:xfrm>
            <a:off x="4760416" y="4866144"/>
            <a:ext cx="282773" cy="353497"/>
          </a:xfrm>
          <a:prstGeom prst="rect">
            <a:avLst/>
          </a:prstGeom>
          <a:noFill/>
          <a:ln/>
        </p:spPr>
        <p:txBody>
          <a:bodyPr wrap="none" lIns="0" tIns="0" rIns="0" bIns="0" rtlCol="0" anchor="t"/>
          <a:lstStyle/>
          <a:p>
            <a:pPr algn="ctr" indent="0" marL="0">
              <a:lnSpc>
                <a:spcPts val="2200"/>
              </a:lnSpc>
              <a:buNone/>
            </a:pPr>
            <a:r>
              <a:rPr lang="en-US" sz="2200" b="1" dirty="0">
                <a:solidFill>
                  <a:srgbClr val="FFFFFF"/>
                </a:solidFill>
                <a:latin typeface="Montserrat Bold" pitchFamily="34" charset="0"/>
                <a:ea typeface="Montserrat Bold" pitchFamily="34" charset="-122"/>
                <a:cs typeface="Montserrat Bold" pitchFamily="34" charset="-120"/>
              </a:rPr>
              <a:t>6</a:t>
            </a:r>
            <a:endParaRPr lang="en-US" sz="2200" dirty="0"/>
          </a:p>
        </p:txBody>
      </p:sp>
      <p:sp>
        <p:nvSpPr>
          <p:cNvPr id="23" name="Text 19"/>
          <p:cNvSpPr/>
          <p:nvPr/>
        </p:nvSpPr>
        <p:spPr>
          <a:xfrm>
            <a:off x="5302448" y="4895612"/>
            <a:ext cx="3047762" cy="589359"/>
          </a:xfrm>
          <a:prstGeom prst="rect">
            <a:avLst/>
          </a:prstGeom>
          <a:noFill/>
          <a:ln/>
        </p:spPr>
        <p:txBody>
          <a:bodyPr wrap="squar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Verify "System Status: READY" messages</a:t>
            </a:r>
            <a:endParaRPr lang="en-US" sz="1850" dirty="0"/>
          </a:p>
        </p:txBody>
      </p:sp>
      <p:sp>
        <p:nvSpPr>
          <p:cNvPr id="24" name="Shape 20"/>
          <p:cNvSpPr/>
          <p:nvPr/>
        </p:nvSpPr>
        <p:spPr>
          <a:xfrm>
            <a:off x="793790" y="5697022"/>
            <a:ext cx="7556421" cy="801053"/>
          </a:xfrm>
          <a:prstGeom prst="roundRect">
            <a:avLst>
              <a:gd name="adj" fmla="val 9886"/>
            </a:avLst>
          </a:prstGeom>
          <a:solidFill>
            <a:srgbClr val="1B1E32"/>
          </a:solidFill>
          <a:ln/>
        </p:spPr>
      </p:sp>
      <p:pic>
        <p:nvPicPr>
          <p:cNvPr id="25" name="Image 2" descr="preencoded.png">    </p:cNvPr>
          <p:cNvPicPr>
            <a:picLocks noChangeAspect="1"/>
          </p:cNvPicPr>
          <p:nvPr/>
        </p:nvPicPr>
        <p:blipFill>
          <a:blip r:embed="rId3"/>
          <a:stretch>
            <a:fillRect/>
          </a:stretch>
        </p:blipFill>
        <p:spPr>
          <a:xfrm>
            <a:off x="982266" y="5980867"/>
            <a:ext cx="235625" cy="188476"/>
          </a:xfrm>
          <a:prstGeom prst="rect">
            <a:avLst/>
          </a:prstGeom>
        </p:spPr>
      </p:pic>
      <p:sp>
        <p:nvSpPr>
          <p:cNvPr id="26" name="Text 21"/>
          <p:cNvSpPr/>
          <p:nvPr/>
        </p:nvSpPr>
        <p:spPr>
          <a:xfrm>
            <a:off x="1406366" y="5932527"/>
            <a:ext cx="6755368" cy="301704"/>
          </a:xfrm>
          <a:prstGeom prst="rect">
            <a:avLst/>
          </a:prstGeom>
          <a:noFill/>
          <a:ln/>
        </p:spPr>
        <p:txBody>
          <a:bodyPr wrap="none" lIns="0" tIns="0" rIns="0" bIns="0" rtlCol="0" anchor="t"/>
          <a:lstStyle/>
          <a:p>
            <a:pPr algn="l" indent="0" marL="0">
              <a:lnSpc>
                <a:spcPts val="2350"/>
              </a:lnSpc>
              <a:buNone/>
            </a:pPr>
            <a:r>
              <a:rPr lang="en-US" sz="1450" b="1" dirty="0">
                <a:solidFill>
                  <a:srgbClr val="FFFFFF"/>
                </a:solidFill>
                <a:latin typeface="Montserrat" pitchFamily="34" charset="0"/>
                <a:ea typeface="Montserrat" pitchFamily="34" charset="-122"/>
                <a:cs typeface="Montserrat" pitchFamily="34" charset="-120"/>
              </a:rPr>
              <a:t>Success:</a:t>
            </a:r>
            <a:pPr algn="l" indent="0" marL="0">
              <a:lnSpc>
                <a:spcPts val="2350"/>
              </a:lnSpc>
              <a:buNone/>
            </a:pPr>
            <a:r>
              <a:rPr lang="en-US" sz="1450" dirty="0">
                <a:solidFill>
                  <a:srgbClr val="FFFFFF"/>
                </a:solidFill>
                <a:latin typeface="Montserrat" pitchFamily="34" charset="0"/>
                <a:ea typeface="Montserrat" pitchFamily="34" charset="-122"/>
                <a:cs typeface="Montserrat" pitchFamily="34" charset="-120"/>
              </a:rPr>
              <a:t> You should see power verification messages every 2 seconds</a:t>
            </a:r>
            <a:endParaRPr lang="en-US" sz="1450" dirty="0"/>
          </a:p>
        </p:txBody>
      </p:sp>
      <p:sp>
        <p:nvSpPr>
          <p:cNvPr id="27" name="Text 22"/>
          <p:cNvSpPr/>
          <p:nvPr/>
        </p:nvSpPr>
        <p:spPr>
          <a:xfrm>
            <a:off x="793790" y="6879788"/>
            <a:ext cx="3387804" cy="301704"/>
          </a:xfrm>
          <a:prstGeom prst="rect">
            <a:avLst/>
          </a:prstGeom>
          <a:noFill/>
          <a:ln/>
        </p:spPr>
        <p:txBody>
          <a:bodyPr wrap="none" lIns="0" tIns="0" rIns="0" bIns="0" rtlCol="0" anchor="t"/>
          <a:lstStyle/>
          <a:p>
            <a:pPr algn="l" indent="0" marL="0">
              <a:lnSpc>
                <a:spcPts val="2350"/>
              </a:lnSpc>
              <a:buNone/>
            </a:pPr>
            <a:endParaRPr lang="en-US" sz="1450" dirty="0"/>
          </a:p>
        </p:txBody>
      </p:sp>
      <p:sp>
        <p:nvSpPr>
          <p:cNvPr id="28" name="Text 23"/>
          <p:cNvSpPr/>
          <p:nvPr/>
        </p:nvSpPr>
        <p:spPr>
          <a:xfrm>
            <a:off x="4649272" y="6879788"/>
            <a:ext cx="3708440" cy="301704"/>
          </a:xfrm>
          <a:prstGeom prst="rect">
            <a:avLst/>
          </a:prstGeom>
          <a:noFill/>
          <a:ln/>
        </p:spPr>
        <p:txBody>
          <a:bodyPr wrap="none" lIns="0" tIns="0" rIns="0" bIns="0" rtlCol="0" anchor="t"/>
          <a:lstStyle/>
          <a:p>
            <a:pPr algn="l" indent="0" marL="0">
              <a:lnSpc>
                <a:spcPts val="2350"/>
              </a:lnSpc>
              <a:buNone/>
            </a:pPr>
            <a:endParaRPr lang="en-US" sz="1450" dirty="0"/>
          </a:p>
        </p:txBody>
      </p:sp>
      <p:pic>
        <p:nvPicPr>
          <p:cNvPr id="29" name="Image 3" descr="preencoded.png">    </p:cNvPr>
          <p:cNvPicPr>
            <a:picLocks noChangeAspect="1"/>
          </p:cNvPicPr>
          <p:nvPr/>
        </p:nvPicPr>
        <p:blipFill>
          <a:blip r:embed="rId4"/>
          <a:stretch>
            <a:fillRect/>
          </a:stretch>
        </p:blipFill>
        <p:spPr>
          <a:xfrm>
            <a:off x="164663" y="164663"/>
            <a:ext cx="525899" cy="52589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2108240"/>
            <a:ext cx="7014924" cy="620078"/>
          </a:xfrm>
          <a:prstGeom prst="rect">
            <a:avLst/>
          </a:prstGeom>
          <a:noFill/>
          <a:ln/>
        </p:spPr>
        <p:txBody>
          <a:bodyPr wrap="none" lIns="0" tIns="0" rIns="0" bIns="0" rtlCol="0" anchor="t"/>
          <a:lstStyle/>
          <a:p>
            <a:pPr algn="l" indent="0" marL="0">
              <a:lnSpc>
                <a:spcPts val="4850"/>
              </a:lnSpc>
              <a:buNone/>
            </a:pPr>
            <a:r>
              <a:rPr lang="en-US" sz="3900" b="1" dirty="0">
                <a:solidFill>
                  <a:srgbClr val="FFFFFF"/>
                </a:solidFill>
                <a:latin typeface="Montserrat Bold" pitchFamily="34" charset="0"/>
                <a:ea typeface="Montserrat Bold" pitchFamily="34" charset="-122"/>
                <a:cs typeface="Montserrat Bold" pitchFamily="34" charset="-120"/>
              </a:rPr>
              <a:t>Phase 1</a:t>
            </a:r>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 - First Light (Crawl)</a:t>
            </a:r>
            <a:endParaRPr lang="en-US" sz="3900" dirty="0"/>
          </a:p>
        </p:txBody>
      </p:sp>
      <p:sp>
        <p:nvSpPr>
          <p:cNvPr id="3" name="Text 1"/>
          <p:cNvSpPr/>
          <p:nvPr/>
        </p:nvSpPr>
        <p:spPr>
          <a:xfrm>
            <a:off x="793790" y="3224332"/>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Goal:</a:t>
            </a:r>
            <a:endParaRPr lang="en-US" sz="2300" dirty="0"/>
          </a:p>
        </p:txBody>
      </p:sp>
      <p:sp>
        <p:nvSpPr>
          <p:cNvPr id="4" name="Text 2"/>
          <p:cNvSpPr/>
          <p:nvPr/>
        </p:nvSpPr>
        <p:spPr>
          <a:xfrm>
            <a:off x="793790" y="3794760"/>
            <a:ext cx="6279356" cy="396954"/>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Make an LED blink</a:t>
            </a:r>
            <a:endParaRPr lang="en-US" sz="1950" dirty="0"/>
          </a:p>
        </p:txBody>
      </p:sp>
      <p:sp>
        <p:nvSpPr>
          <p:cNvPr id="5" name="Text 3"/>
          <p:cNvSpPr/>
          <p:nvPr/>
        </p:nvSpPr>
        <p:spPr>
          <a:xfrm>
            <a:off x="793790" y="4390073"/>
            <a:ext cx="3456503"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You're Learning:</a:t>
            </a:r>
            <a:endParaRPr lang="en-US" sz="2300" dirty="0"/>
          </a:p>
        </p:txBody>
      </p:sp>
      <p:sp>
        <p:nvSpPr>
          <p:cNvPr id="6" name="Text 4"/>
          <p:cNvSpPr/>
          <p:nvPr/>
        </p:nvSpPr>
        <p:spPr>
          <a:xfrm>
            <a:off x="793790" y="4960501"/>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Basic circuit building</a:t>
            </a:r>
            <a:endParaRPr lang="en-US" sz="1550" dirty="0"/>
          </a:p>
        </p:txBody>
      </p:sp>
      <p:sp>
        <p:nvSpPr>
          <p:cNvPr id="7" name="Text 5"/>
          <p:cNvSpPr/>
          <p:nvPr/>
        </p:nvSpPr>
        <p:spPr>
          <a:xfrm>
            <a:off x="793790" y="5347454"/>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Digital pin control (Pin 13)</a:t>
            </a:r>
            <a:endParaRPr lang="en-US" sz="1550" dirty="0"/>
          </a:p>
        </p:txBody>
      </p:sp>
      <p:sp>
        <p:nvSpPr>
          <p:cNvPr id="8" name="Text 6"/>
          <p:cNvSpPr/>
          <p:nvPr/>
        </p:nvSpPr>
        <p:spPr>
          <a:xfrm>
            <a:off x="793790" y="573440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Non-blocking timing with millis()</a:t>
            </a:r>
            <a:endParaRPr lang="en-US" sz="1550" dirty="0"/>
          </a:p>
        </p:txBody>
      </p:sp>
      <p:sp>
        <p:nvSpPr>
          <p:cNvPr id="9" name="Text 7"/>
          <p:cNvSpPr/>
          <p:nvPr/>
        </p:nvSpPr>
        <p:spPr>
          <a:xfrm>
            <a:off x="7564874" y="3224332"/>
            <a:ext cx="3845957"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Real-World Applications:</a:t>
            </a:r>
            <a:endParaRPr lang="en-US" sz="2300" dirty="0"/>
          </a:p>
        </p:txBody>
      </p:sp>
      <p:sp>
        <p:nvSpPr>
          <p:cNvPr id="10" name="Text 8"/>
          <p:cNvSpPr/>
          <p:nvPr/>
        </p:nvSpPr>
        <p:spPr>
          <a:xfrm>
            <a:off x="7564874" y="3794760"/>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Smart home lighting</a:t>
            </a:r>
            <a:endParaRPr lang="en-US" sz="1550" dirty="0"/>
          </a:p>
        </p:txBody>
      </p:sp>
      <p:sp>
        <p:nvSpPr>
          <p:cNvPr id="11" name="Text 9"/>
          <p:cNvSpPr/>
          <p:nvPr/>
        </p:nvSpPr>
        <p:spPr>
          <a:xfrm>
            <a:off x="7564874" y="4181713"/>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Notification systems</a:t>
            </a:r>
            <a:endParaRPr lang="en-US" sz="1550" dirty="0"/>
          </a:p>
        </p:txBody>
      </p:sp>
      <p:sp>
        <p:nvSpPr>
          <p:cNvPr id="12" name="Text 10"/>
          <p:cNvSpPr/>
          <p:nvPr/>
        </p:nvSpPr>
        <p:spPr>
          <a:xfrm>
            <a:off x="7564874" y="4568666"/>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Status indicators</a:t>
            </a:r>
            <a:endParaRPr lang="en-US" sz="1550" dirty="0"/>
          </a:p>
        </p:txBody>
      </p:sp>
      <p:pic>
        <p:nvPicPr>
          <p:cNvPr id="13"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532340"/>
            <a:ext cx="5738336"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Phase 1 - Components</a:t>
            </a:r>
            <a:endParaRPr lang="en-US" sz="3900" dirty="0"/>
          </a:p>
        </p:txBody>
      </p:sp>
      <p:sp>
        <p:nvSpPr>
          <p:cNvPr id="4" name="Text 1"/>
          <p:cNvSpPr/>
          <p:nvPr/>
        </p:nvSpPr>
        <p:spPr>
          <a:xfrm>
            <a:off x="6280190" y="3648432"/>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You Need:</a:t>
            </a:r>
            <a:endParaRPr lang="en-US" sz="2300" dirty="0"/>
          </a:p>
        </p:txBody>
      </p:sp>
      <p:sp>
        <p:nvSpPr>
          <p:cNvPr id="5" name="Text 2"/>
          <p:cNvSpPr/>
          <p:nvPr/>
        </p:nvSpPr>
        <p:spPr>
          <a:xfrm>
            <a:off x="6280190" y="4218861"/>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1x Red LED</a:t>
            </a:r>
            <a:endParaRPr lang="en-US" sz="1550" dirty="0"/>
          </a:p>
        </p:txBody>
      </p:sp>
      <p:sp>
        <p:nvSpPr>
          <p:cNvPr id="6" name="Text 3"/>
          <p:cNvSpPr/>
          <p:nvPr/>
        </p:nvSpPr>
        <p:spPr>
          <a:xfrm>
            <a:off x="6280190" y="4605814"/>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Jumper wires</a:t>
            </a:r>
            <a:endParaRPr lang="en-US" sz="1550" dirty="0"/>
          </a:p>
        </p:txBody>
      </p:sp>
      <p:sp>
        <p:nvSpPr>
          <p:cNvPr id="7" name="Text 4"/>
          <p:cNvSpPr/>
          <p:nvPr/>
        </p:nvSpPr>
        <p:spPr>
          <a:xfrm>
            <a:off x="6280190" y="4992767"/>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Breadboard (already powered from Phase 0)</a:t>
            </a:r>
            <a:endParaRPr lang="en-US" sz="1550" dirty="0"/>
          </a:p>
        </p:txBody>
      </p:sp>
      <p:sp>
        <p:nvSpPr>
          <p:cNvPr id="8" name="Text 5"/>
          <p:cNvSpPr/>
          <p:nvPr/>
        </p:nvSpPr>
        <p:spPr>
          <a:xfrm>
            <a:off x="10308074" y="3648432"/>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The Circuit:</a:t>
            </a:r>
            <a:endParaRPr lang="en-US" sz="2300" dirty="0"/>
          </a:p>
        </p:txBody>
      </p:sp>
      <p:sp>
        <p:nvSpPr>
          <p:cNvPr id="9" name="Text 6"/>
          <p:cNvSpPr/>
          <p:nvPr/>
        </p:nvSpPr>
        <p:spPr>
          <a:xfrm>
            <a:off x="10308074" y="4218861"/>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13 → LED positive (long leg)</a:t>
            </a:r>
            <a:endParaRPr lang="en-US" sz="1550" dirty="0"/>
          </a:p>
        </p:txBody>
      </p:sp>
      <p:sp>
        <p:nvSpPr>
          <p:cNvPr id="10" name="Text 7"/>
          <p:cNvSpPr/>
          <p:nvPr/>
        </p:nvSpPr>
        <p:spPr>
          <a:xfrm>
            <a:off x="10308074" y="4605814"/>
            <a:ext cx="3536156" cy="95261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LED negative → Ground rail (direct connection, no resistor needed)</a:t>
            </a:r>
            <a:endParaRPr lang="en-US" sz="1550" dirty="0"/>
          </a:p>
        </p:txBody>
      </p:sp>
      <p:pic>
        <p:nvPicPr>
          <p:cNvPr id="11" name="Image 1" descr="preencoded.png">    </p:cNvPr>
          <p:cNvPicPr>
            <a:picLocks noChangeAspect="1"/>
          </p:cNvPicPr>
          <p:nvPr/>
        </p:nvPicPr>
        <p:blipFill>
          <a:blip r:embed="rId2"/>
          <a:stretch>
            <a:fillRect/>
          </a:stretch>
        </p:blipFill>
        <p:spPr>
          <a:xfrm>
            <a:off x="5651063" y="164663"/>
            <a:ext cx="525899" cy="52589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93790" y="2010013"/>
            <a:ext cx="5102781"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Phase 1 - Let's Build</a:t>
            </a:r>
            <a:endParaRPr lang="en-US" sz="3900" dirty="0"/>
          </a:p>
        </p:txBody>
      </p:sp>
      <p:sp>
        <p:nvSpPr>
          <p:cNvPr id="3" name="Text 1"/>
          <p:cNvSpPr/>
          <p:nvPr/>
        </p:nvSpPr>
        <p:spPr>
          <a:xfrm>
            <a:off x="793790" y="2709386"/>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Steps:</a:t>
            </a:r>
            <a:endParaRPr lang="en-US" sz="2300" dirty="0"/>
          </a:p>
        </p:txBody>
      </p:sp>
      <p:sp>
        <p:nvSpPr>
          <p:cNvPr id="4" name="Shape 2"/>
          <p:cNvSpPr/>
          <p:nvPr/>
        </p:nvSpPr>
        <p:spPr>
          <a:xfrm>
            <a:off x="793790" y="3379113"/>
            <a:ext cx="446484" cy="446484"/>
          </a:xfrm>
          <a:prstGeom prst="roundRect">
            <a:avLst>
              <a:gd name="adj" fmla="val 18670"/>
            </a:avLst>
          </a:prstGeom>
          <a:solidFill>
            <a:srgbClr val="2D3353"/>
          </a:solidFill>
          <a:ln w="7620">
            <a:solidFill>
              <a:srgbClr val="464C6C"/>
            </a:solidFill>
            <a:prstDash val="solid"/>
          </a:ln>
        </p:spPr>
      </p:sp>
      <p:sp>
        <p:nvSpPr>
          <p:cNvPr id="5" name="Text 3"/>
          <p:cNvSpPr/>
          <p:nvPr/>
        </p:nvSpPr>
        <p:spPr>
          <a:xfrm>
            <a:off x="868204" y="3416320"/>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1</a:t>
            </a:r>
            <a:endParaRPr lang="en-US" sz="2300" dirty="0"/>
          </a:p>
        </p:txBody>
      </p:sp>
      <p:sp>
        <p:nvSpPr>
          <p:cNvPr id="6" name="Text 4"/>
          <p:cNvSpPr/>
          <p:nvPr/>
        </p:nvSpPr>
        <p:spPr>
          <a:xfrm>
            <a:off x="1438632" y="3447336"/>
            <a:ext cx="3518059"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Insert LED into breadboard</a:t>
            </a:r>
            <a:endParaRPr lang="en-US" sz="1950" dirty="0"/>
          </a:p>
        </p:txBody>
      </p:sp>
      <p:sp>
        <p:nvSpPr>
          <p:cNvPr id="7" name="Shape 5"/>
          <p:cNvSpPr/>
          <p:nvPr/>
        </p:nvSpPr>
        <p:spPr>
          <a:xfrm>
            <a:off x="5223986" y="3379113"/>
            <a:ext cx="446484" cy="446484"/>
          </a:xfrm>
          <a:prstGeom prst="roundRect">
            <a:avLst>
              <a:gd name="adj" fmla="val 18670"/>
            </a:avLst>
          </a:prstGeom>
          <a:solidFill>
            <a:srgbClr val="2D3353"/>
          </a:solidFill>
          <a:ln w="7620">
            <a:solidFill>
              <a:srgbClr val="464C6C"/>
            </a:solidFill>
            <a:prstDash val="solid"/>
          </a:ln>
        </p:spPr>
      </p:sp>
      <p:sp>
        <p:nvSpPr>
          <p:cNvPr id="8" name="Text 6"/>
          <p:cNvSpPr/>
          <p:nvPr/>
        </p:nvSpPr>
        <p:spPr>
          <a:xfrm>
            <a:off x="5298400" y="3416320"/>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2</a:t>
            </a:r>
            <a:endParaRPr lang="en-US" sz="2300" dirty="0"/>
          </a:p>
        </p:txBody>
      </p:sp>
      <p:sp>
        <p:nvSpPr>
          <p:cNvPr id="9" name="Text 7"/>
          <p:cNvSpPr/>
          <p:nvPr/>
        </p:nvSpPr>
        <p:spPr>
          <a:xfrm>
            <a:off x="5868829" y="3447336"/>
            <a:ext cx="3537466" cy="620316"/>
          </a:xfrm>
          <a:prstGeom prst="rect">
            <a:avLst/>
          </a:prstGeom>
          <a:noFill/>
          <a:ln/>
        </p:spPr>
        <p:txBody>
          <a:bodyPr wrap="squar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Connect Pin 13 to LED positive lead</a:t>
            </a:r>
            <a:endParaRPr lang="en-US" sz="1950" dirty="0"/>
          </a:p>
        </p:txBody>
      </p:sp>
      <p:sp>
        <p:nvSpPr>
          <p:cNvPr id="10" name="Shape 8"/>
          <p:cNvSpPr/>
          <p:nvPr/>
        </p:nvSpPr>
        <p:spPr>
          <a:xfrm>
            <a:off x="9654302" y="3379113"/>
            <a:ext cx="446484" cy="446484"/>
          </a:xfrm>
          <a:prstGeom prst="roundRect">
            <a:avLst>
              <a:gd name="adj" fmla="val 18670"/>
            </a:avLst>
          </a:prstGeom>
          <a:solidFill>
            <a:srgbClr val="2D3353"/>
          </a:solidFill>
          <a:ln w="7620">
            <a:solidFill>
              <a:srgbClr val="464C6C"/>
            </a:solidFill>
            <a:prstDash val="solid"/>
          </a:ln>
        </p:spPr>
      </p:sp>
      <p:sp>
        <p:nvSpPr>
          <p:cNvPr id="11" name="Text 9"/>
          <p:cNvSpPr/>
          <p:nvPr/>
        </p:nvSpPr>
        <p:spPr>
          <a:xfrm>
            <a:off x="9728716" y="3416320"/>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3</a:t>
            </a:r>
            <a:endParaRPr lang="en-US" sz="2300" dirty="0"/>
          </a:p>
        </p:txBody>
      </p:sp>
      <p:sp>
        <p:nvSpPr>
          <p:cNvPr id="12" name="Text 10"/>
          <p:cNvSpPr/>
          <p:nvPr/>
        </p:nvSpPr>
        <p:spPr>
          <a:xfrm>
            <a:off x="10299144" y="3447336"/>
            <a:ext cx="3537466" cy="620316"/>
          </a:xfrm>
          <a:prstGeom prst="rect">
            <a:avLst/>
          </a:prstGeom>
          <a:noFill/>
          <a:ln/>
        </p:spPr>
        <p:txBody>
          <a:bodyPr wrap="squar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Connect LED negative to ground rail</a:t>
            </a:r>
            <a:endParaRPr lang="en-US" sz="1950" dirty="0"/>
          </a:p>
        </p:txBody>
      </p:sp>
      <p:sp>
        <p:nvSpPr>
          <p:cNvPr id="13" name="Shape 11"/>
          <p:cNvSpPr/>
          <p:nvPr/>
        </p:nvSpPr>
        <p:spPr>
          <a:xfrm>
            <a:off x="793790" y="4464487"/>
            <a:ext cx="446484" cy="446484"/>
          </a:xfrm>
          <a:prstGeom prst="roundRect">
            <a:avLst>
              <a:gd name="adj" fmla="val 18670"/>
            </a:avLst>
          </a:prstGeom>
          <a:solidFill>
            <a:srgbClr val="2D3353"/>
          </a:solidFill>
          <a:ln w="7620">
            <a:solidFill>
              <a:srgbClr val="464C6C"/>
            </a:solidFill>
            <a:prstDash val="solid"/>
          </a:ln>
        </p:spPr>
      </p:sp>
      <p:sp>
        <p:nvSpPr>
          <p:cNvPr id="14" name="Text 12"/>
          <p:cNvSpPr/>
          <p:nvPr/>
        </p:nvSpPr>
        <p:spPr>
          <a:xfrm>
            <a:off x="868204" y="4501694"/>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4</a:t>
            </a:r>
            <a:endParaRPr lang="en-US" sz="2300" dirty="0"/>
          </a:p>
        </p:txBody>
      </p:sp>
      <p:sp>
        <p:nvSpPr>
          <p:cNvPr id="15" name="Text 13"/>
          <p:cNvSpPr/>
          <p:nvPr/>
        </p:nvSpPr>
        <p:spPr>
          <a:xfrm>
            <a:off x="1438632" y="4532709"/>
            <a:ext cx="3537347" cy="620316"/>
          </a:xfrm>
          <a:prstGeom prst="rect">
            <a:avLst/>
          </a:prstGeom>
          <a:noFill/>
          <a:ln/>
        </p:spPr>
        <p:txBody>
          <a:bodyPr wrap="squar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Open Phase 1 code from GitHub</a:t>
            </a:r>
            <a:endParaRPr lang="en-US" sz="1950" dirty="0"/>
          </a:p>
        </p:txBody>
      </p:sp>
      <p:sp>
        <p:nvSpPr>
          <p:cNvPr id="16" name="Shape 14"/>
          <p:cNvSpPr/>
          <p:nvPr/>
        </p:nvSpPr>
        <p:spPr>
          <a:xfrm>
            <a:off x="5223986" y="4464487"/>
            <a:ext cx="446484" cy="446484"/>
          </a:xfrm>
          <a:prstGeom prst="roundRect">
            <a:avLst>
              <a:gd name="adj" fmla="val 18670"/>
            </a:avLst>
          </a:prstGeom>
          <a:solidFill>
            <a:srgbClr val="2D3353"/>
          </a:solidFill>
          <a:ln w="7620">
            <a:solidFill>
              <a:srgbClr val="464C6C"/>
            </a:solidFill>
            <a:prstDash val="solid"/>
          </a:ln>
        </p:spPr>
      </p:sp>
      <p:sp>
        <p:nvSpPr>
          <p:cNvPr id="17" name="Text 15"/>
          <p:cNvSpPr/>
          <p:nvPr/>
        </p:nvSpPr>
        <p:spPr>
          <a:xfrm>
            <a:off x="5298400" y="4501694"/>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5</a:t>
            </a:r>
            <a:endParaRPr lang="en-US" sz="2300" dirty="0"/>
          </a:p>
        </p:txBody>
      </p:sp>
      <p:sp>
        <p:nvSpPr>
          <p:cNvPr id="18" name="Text 16"/>
          <p:cNvSpPr/>
          <p:nvPr/>
        </p:nvSpPr>
        <p:spPr>
          <a:xfrm>
            <a:off x="5868829" y="453270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Upload to Arduino</a:t>
            </a:r>
            <a:endParaRPr lang="en-US" sz="1950" dirty="0"/>
          </a:p>
        </p:txBody>
      </p:sp>
      <p:sp>
        <p:nvSpPr>
          <p:cNvPr id="19" name="Shape 17"/>
          <p:cNvSpPr/>
          <p:nvPr/>
        </p:nvSpPr>
        <p:spPr>
          <a:xfrm>
            <a:off x="9654302" y="4464487"/>
            <a:ext cx="446484" cy="446484"/>
          </a:xfrm>
          <a:prstGeom prst="roundRect">
            <a:avLst>
              <a:gd name="adj" fmla="val 18670"/>
            </a:avLst>
          </a:prstGeom>
          <a:solidFill>
            <a:srgbClr val="2D3353"/>
          </a:solidFill>
          <a:ln w="7620">
            <a:solidFill>
              <a:srgbClr val="464C6C"/>
            </a:solidFill>
            <a:prstDash val="solid"/>
          </a:ln>
        </p:spPr>
      </p:sp>
      <p:sp>
        <p:nvSpPr>
          <p:cNvPr id="20" name="Text 18"/>
          <p:cNvSpPr/>
          <p:nvPr/>
        </p:nvSpPr>
        <p:spPr>
          <a:xfrm>
            <a:off x="9728716" y="4501694"/>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6</a:t>
            </a:r>
            <a:endParaRPr lang="en-US" sz="2300" dirty="0"/>
          </a:p>
        </p:txBody>
      </p:sp>
      <p:sp>
        <p:nvSpPr>
          <p:cNvPr id="21" name="Text 19"/>
          <p:cNvSpPr/>
          <p:nvPr/>
        </p:nvSpPr>
        <p:spPr>
          <a:xfrm>
            <a:off x="10299144" y="4532709"/>
            <a:ext cx="3537466" cy="620316"/>
          </a:xfrm>
          <a:prstGeom prst="rect">
            <a:avLst/>
          </a:prstGeom>
          <a:noFill/>
          <a:ln/>
        </p:spPr>
        <p:txBody>
          <a:bodyPr wrap="squar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Watch it blink! (500ms on, 500ms off)</a:t>
            </a:r>
            <a:endParaRPr lang="en-US" sz="1950" dirty="0"/>
          </a:p>
        </p:txBody>
      </p:sp>
      <p:sp>
        <p:nvSpPr>
          <p:cNvPr id="22" name="Shape 20"/>
          <p:cNvSpPr/>
          <p:nvPr/>
        </p:nvSpPr>
        <p:spPr>
          <a:xfrm>
            <a:off x="793790" y="5376267"/>
            <a:ext cx="13042821" cy="843201"/>
          </a:xfrm>
          <a:prstGeom prst="roundRect">
            <a:avLst>
              <a:gd name="adj" fmla="val 9886"/>
            </a:avLst>
          </a:prstGeom>
          <a:solidFill>
            <a:srgbClr val="1B1E32"/>
          </a:solidFill>
          <a:ln/>
        </p:spPr>
      </p:sp>
      <p:pic>
        <p:nvPicPr>
          <p:cNvPr id="23" name="Image 0" descr="preencoded.png">    </p:cNvPr>
          <p:cNvPicPr>
            <a:picLocks noChangeAspect="1"/>
          </p:cNvPicPr>
          <p:nvPr/>
        </p:nvPicPr>
        <p:blipFill>
          <a:blip r:embed="rId1"/>
          <a:stretch>
            <a:fillRect/>
          </a:stretch>
        </p:blipFill>
        <p:spPr>
          <a:xfrm>
            <a:off x="992148" y="5671542"/>
            <a:ext cx="248007" cy="198358"/>
          </a:xfrm>
          <a:prstGeom prst="rect">
            <a:avLst/>
          </a:prstGeom>
        </p:spPr>
      </p:pic>
      <p:sp>
        <p:nvSpPr>
          <p:cNvPr id="24" name="Text 21"/>
          <p:cNvSpPr/>
          <p:nvPr/>
        </p:nvSpPr>
        <p:spPr>
          <a:xfrm>
            <a:off x="1438513" y="5624155"/>
            <a:ext cx="12199739" cy="317540"/>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Serial Monitor:</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Shows LED state changes with timestamps</a:t>
            </a:r>
            <a:endParaRPr lang="en-US" sz="1550" dirty="0"/>
          </a:p>
        </p:txBody>
      </p:sp>
      <p:pic>
        <p:nvPicPr>
          <p:cNvPr id="25" name="Image 1" descr="preencoded.png">    </p:cNvPr>
          <p:cNvPicPr>
            <a:picLocks noChangeAspect="1"/>
          </p:cNvPicPr>
          <p:nvPr/>
        </p:nvPicPr>
        <p:blipFill>
          <a:blip r:embed="rId2"/>
          <a:stretch>
            <a:fillRect/>
          </a:stretch>
        </p:blipFill>
        <p:spPr>
          <a:xfrm>
            <a:off x="164663" y="164663"/>
            <a:ext cx="525899" cy="52589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1163241"/>
            <a:ext cx="7767280" cy="5903119"/>
          </a:xfrm>
          <a:prstGeom prst="rect">
            <a:avLst/>
          </a:prstGeom>
        </p:spPr>
      </p:pic>
      <p:sp>
        <p:nvSpPr>
          <p:cNvPr id="3" name="Text 0"/>
          <p:cNvSpPr/>
          <p:nvPr/>
        </p:nvSpPr>
        <p:spPr>
          <a:xfrm>
            <a:off x="9052798" y="113835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You Need:</a:t>
            </a:r>
            <a:endParaRPr lang="en-US" sz="2300" dirty="0"/>
          </a:p>
        </p:txBody>
      </p:sp>
      <p:sp>
        <p:nvSpPr>
          <p:cNvPr id="4" name="Text 1"/>
          <p:cNvSpPr/>
          <p:nvPr/>
        </p:nvSpPr>
        <p:spPr>
          <a:xfrm>
            <a:off x="9052798" y="1708785"/>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1x Red LED</a:t>
            </a:r>
            <a:endParaRPr lang="en-US" sz="1550" dirty="0"/>
          </a:p>
        </p:txBody>
      </p:sp>
      <p:sp>
        <p:nvSpPr>
          <p:cNvPr id="5" name="Text 2"/>
          <p:cNvSpPr/>
          <p:nvPr/>
        </p:nvSpPr>
        <p:spPr>
          <a:xfrm>
            <a:off x="9052798" y="2095738"/>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Jumper wires</a:t>
            </a:r>
            <a:endParaRPr lang="en-US" sz="1550" dirty="0"/>
          </a:p>
        </p:txBody>
      </p:sp>
      <p:sp>
        <p:nvSpPr>
          <p:cNvPr id="6" name="Text 3"/>
          <p:cNvSpPr/>
          <p:nvPr/>
        </p:nvSpPr>
        <p:spPr>
          <a:xfrm>
            <a:off x="9052798" y="2482691"/>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Breadboard (already powered from Phase 0)</a:t>
            </a:r>
            <a:endParaRPr lang="en-US" sz="1550" dirty="0"/>
          </a:p>
        </p:txBody>
      </p:sp>
      <p:sp>
        <p:nvSpPr>
          <p:cNvPr id="7" name="Text 4"/>
          <p:cNvSpPr/>
          <p:nvPr/>
        </p:nvSpPr>
        <p:spPr>
          <a:xfrm>
            <a:off x="9052798" y="2978825"/>
            <a:ext cx="4791313" cy="317540"/>
          </a:xfrm>
          <a:prstGeom prst="rect">
            <a:avLst/>
          </a:prstGeom>
          <a:noFill/>
          <a:ln/>
        </p:spPr>
        <p:txBody>
          <a:bodyPr wrap="none" lIns="0" tIns="0" rIns="0" bIns="0" rtlCol="0" anchor="t"/>
          <a:lstStyle/>
          <a:p>
            <a:pPr algn="l" indent="0" marL="0">
              <a:lnSpc>
                <a:spcPts val="2500"/>
              </a:lnSpc>
              <a:buNone/>
            </a:pPr>
            <a:endParaRPr lang="en-US" sz="1550" dirty="0"/>
          </a:p>
        </p:txBody>
      </p:sp>
      <p:sp>
        <p:nvSpPr>
          <p:cNvPr id="8" name="Text 5"/>
          <p:cNvSpPr/>
          <p:nvPr/>
        </p:nvSpPr>
        <p:spPr>
          <a:xfrm>
            <a:off x="9052798" y="3494723"/>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The Circuit:</a:t>
            </a:r>
            <a:endParaRPr lang="en-US" sz="2300" dirty="0"/>
          </a:p>
        </p:txBody>
      </p:sp>
      <p:sp>
        <p:nvSpPr>
          <p:cNvPr id="9" name="Text 6"/>
          <p:cNvSpPr/>
          <p:nvPr/>
        </p:nvSpPr>
        <p:spPr>
          <a:xfrm>
            <a:off x="9052798" y="4065151"/>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13 → LED positive (long leg)</a:t>
            </a:r>
            <a:endParaRPr lang="en-US" sz="1550" dirty="0"/>
          </a:p>
        </p:txBody>
      </p:sp>
      <p:sp>
        <p:nvSpPr>
          <p:cNvPr id="10" name="Text 7"/>
          <p:cNvSpPr/>
          <p:nvPr/>
        </p:nvSpPr>
        <p:spPr>
          <a:xfrm>
            <a:off x="9052798" y="4452104"/>
            <a:ext cx="479131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LED negative → Ground rail (direct connection, no resistor needed)</a:t>
            </a:r>
            <a:endParaRPr lang="en-US" sz="1550" dirty="0"/>
          </a:p>
        </p:txBody>
      </p:sp>
      <p:pic>
        <p:nvPicPr>
          <p:cNvPr id="11" name="Image 1" descr="preencoded.png">    </p:cNvPr>
          <p:cNvPicPr>
            <a:picLocks noChangeAspect="1"/>
          </p:cNvPicPr>
          <p:nvPr/>
        </p:nvPicPr>
        <p:blipFill>
          <a:blip r:embed="rId2"/>
          <a:stretch>
            <a:fillRect/>
          </a:stretch>
        </p:blipFill>
        <p:spPr>
          <a:xfrm>
            <a:off x="164663" y="164663"/>
            <a:ext cx="525899" cy="52589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10549890" y="1714500"/>
            <a:ext cx="2674620" cy="4800600"/>
          </a:xfrm>
          <a:prstGeom prst="rect">
            <a:avLst/>
          </a:prstGeom>
        </p:spPr>
      </p:pic>
      <p:sp>
        <p:nvSpPr>
          <p:cNvPr id="4" name="Text 0"/>
          <p:cNvSpPr/>
          <p:nvPr/>
        </p:nvSpPr>
        <p:spPr>
          <a:xfrm>
            <a:off x="793790" y="1272659"/>
            <a:ext cx="5102781"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Phase 1 - Let's Build</a:t>
            </a:r>
            <a:endParaRPr lang="en-US" sz="3900" dirty="0"/>
          </a:p>
        </p:txBody>
      </p:sp>
      <p:sp>
        <p:nvSpPr>
          <p:cNvPr id="5" name="Text 1"/>
          <p:cNvSpPr/>
          <p:nvPr/>
        </p:nvSpPr>
        <p:spPr>
          <a:xfrm>
            <a:off x="793790" y="1972032"/>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Steps:</a:t>
            </a:r>
            <a:endParaRPr lang="en-US" sz="2300" dirty="0"/>
          </a:p>
        </p:txBody>
      </p:sp>
      <p:sp>
        <p:nvSpPr>
          <p:cNvPr id="6" name="Shape 2"/>
          <p:cNvSpPr/>
          <p:nvPr/>
        </p:nvSpPr>
        <p:spPr>
          <a:xfrm>
            <a:off x="793790" y="2641759"/>
            <a:ext cx="446484" cy="446484"/>
          </a:xfrm>
          <a:prstGeom prst="roundRect">
            <a:avLst>
              <a:gd name="adj" fmla="val 18670"/>
            </a:avLst>
          </a:prstGeom>
          <a:solidFill>
            <a:srgbClr val="2D3353"/>
          </a:solidFill>
          <a:ln w="7620">
            <a:solidFill>
              <a:srgbClr val="464C6C"/>
            </a:solidFill>
            <a:prstDash val="solid"/>
          </a:ln>
        </p:spPr>
      </p:sp>
      <p:sp>
        <p:nvSpPr>
          <p:cNvPr id="7" name="Text 3"/>
          <p:cNvSpPr/>
          <p:nvPr/>
        </p:nvSpPr>
        <p:spPr>
          <a:xfrm>
            <a:off x="868204" y="2678966"/>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1</a:t>
            </a:r>
            <a:endParaRPr lang="en-US" sz="2300" dirty="0"/>
          </a:p>
        </p:txBody>
      </p:sp>
      <p:sp>
        <p:nvSpPr>
          <p:cNvPr id="8" name="Text 4"/>
          <p:cNvSpPr/>
          <p:nvPr/>
        </p:nvSpPr>
        <p:spPr>
          <a:xfrm>
            <a:off x="1438632" y="2709982"/>
            <a:ext cx="3009305" cy="620316"/>
          </a:xfrm>
          <a:prstGeom prst="rect">
            <a:avLst/>
          </a:prstGeom>
          <a:noFill/>
          <a:ln/>
        </p:spPr>
        <p:txBody>
          <a:bodyPr wrap="squar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Insert LED into breadboard</a:t>
            </a:r>
            <a:endParaRPr lang="en-US" sz="1950" dirty="0"/>
          </a:p>
        </p:txBody>
      </p:sp>
      <p:sp>
        <p:nvSpPr>
          <p:cNvPr id="9" name="Shape 5"/>
          <p:cNvSpPr/>
          <p:nvPr/>
        </p:nvSpPr>
        <p:spPr>
          <a:xfrm>
            <a:off x="4695944" y="2641759"/>
            <a:ext cx="446484" cy="446484"/>
          </a:xfrm>
          <a:prstGeom prst="roundRect">
            <a:avLst>
              <a:gd name="adj" fmla="val 18670"/>
            </a:avLst>
          </a:prstGeom>
          <a:solidFill>
            <a:srgbClr val="2D3353"/>
          </a:solidFill>
          <a:ln w="7620">
            <a:solidFill>
              <a:srgbClr val="464C6C"/>
            </a:solidFill>
            <a:prstDash val="solid"/>
          </a:ln>
        </p:spPr>
      </p:sp>
      <p:sp>
        <p:nvSpPr>
          <p:cNvPr id="10" name="Text 6"/>
          <p:cNvSpPr/>
          <p:nvPr/>
        </p:nvSpPr>
        <p:spPr>
          <a:xfrm>
            <a:off x="4770358" y="2678966"/>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2</a:t>
            </a:r>
            <a:endParaRPr lang="en-US" sz="2300" dirty="0"/>
          </a:p>
        </p:txBody>
      </p:sp>
      <p:sp>
        <p:nvSpPr>
          <p:cNvPr id="11" name="Text 7"/>
          <p:cNvSpPr/>
          <p:nvPr/>
        </p:nvSpPr>
        <p:spPr>
          <a:xfrm>
            <a:off x="5340787" y="2709982"/>
            <a:ext cx="3009424" cy="620316"/>
          </a:xfrm>
          <a:prstGeom prst="rect">
            <a:avLst/>
          </a:prstGeom>
          <a:noFill/>
          <a:ln/>
        </p:spPr>
        <p:txBody>
          <a:bodyPr wrap="squar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Connect Pin 13 to LED positive lead</a:t>
            </a:r>
            <a:endParaRPr lang="en-US" sz="1950" dirty="0"/>
          </a:p>
        </p:txBody>
      </p:sp>
      <p:sp>
        <p:nvSpPr>
          <p:cNvPr id="12" name="Shape 8"/>
          <p:cNvSpPr/>
          <p:nvPr/>
        </p:nvSpPr>
        <p:spPr>
          <a:xfrm>
            <a:off x="793790" y="3727133"/>
            <a:ext cx="446484" cy="446484"/>
          </a:xfrm>
          <a:prstGeom prst="roundRect">
            <a:avLst>
              <a:gd name="adj" fmla="val 18670"/>
            </a:avLst>
          </a:prstGeom>
          <a:solidFill>
            <a:srgbClr val="2D3353"/>
          </a:solidFill>
          <a:ln w="7620">
            <a:solidFill>
              <a:srgbClr val="464C6C"/>
            </a:solidFill>
            <a:prstDash val="solid"/>
          </a:ln>
        </p:spPr>
      </p:sp>
      <p:sp>
        <p:nvSpPr>
          <p:cNvPr id="13" name="Text 9"/>
          <p:cNvSpPr/>
          <p:nvPr/>
        </p:nvSpPr>
        <p:spPr>
          <a:xfrm>
            <a:off x="868204" y="3764340"/>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3</a:t>
            </a:r>
            <a:endParaRPr lang="en-US" sz="2300" dirty="0"/>
          </a:p>
        </p:txBody>
      </p:sp>
      <p:sp>
        <p:nvSpPr>
          <p:cNvPr id="14" name="Text 10"/>
          <p:cNvSpPr/>
          <p:nvPr/>
        </p:nvSpPr>
        <p:spPr>
          <a:xfrm>
            <a:off x="1438632" y="3795355"/>
            <a:ext cx="3009305" cy="620316"/>
          </a:xfrm>
          <a:prstGeom prst="rect">
            <a:avLst/>
          </a:prstGeom>
          <a:noFill/>
          <a:ln/>
        </p:spPr>
        <p:txBody>
          <a:bodyPr wrap="squar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Connect LED negative to ground rail</a:t>
            </a:r>
            <a:endParaRPr lang="en-US" sz="1950" dirty="0"/>
          </a:p>
        </p:txBody>
      </p:sp>
      <p:sp>
        <p:nvSpPr>
          <p:cNvPr id="15" name="Shape 11"/>
          <p:cNvSpPr/>
          <p:nvPr/>
        </p:nvSpPr>
        <p:spPr>
          <a:xfrm>
            <a:off x="4695944" y="3727133"/>
            <a:ext cx="446484" cy="446484"/>
          </a:xfrm>
          <a:prstGeom prst="roundRect">
            <a:avLst>
              <a:gd name="adj" fmla="val 18670"/>
            </a:avLst>
          </a:prstGeom>
          <a:solidFill>
            <a:srgbClr val="2D3353"/>
          </a:solidFill>
          <a:ln w="7620">
            <a:solidFill>
              <a:srgbClr val="464C6C"/>
            </a:solidFill>
            <a:prstDash val="solid"/>
          </a:ln>
        </p:spPr>
      </p:sp>
      <p:sp>
        <p:nvSpPr>
          <p:cNvPr id="16" name="Text 12"/>
          <p:cNvSpPr/>
          <p:nvPr/>
        </p:nvSpPr>
        <p:spPr>
          <a:xfrm>
            <a:off x="4770358" y="3764340"/>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4</a:t>
            </a:r>
            <a:endParaRPr lang="en-US" sz="2300" dirty="0"/>
          </a:p>
        </p:txBody>
      </p:sp>
      <p:sp>
        <p:nvSpPr>
          <p:cNvPr id="17" name="Text 13"/>
          <p:cNvSpPr/>
          <p:nvPr/>
        </p:nvSpPr>
        <p:spPr>
          <a:xfrm>
            <a:off x="5340787" y="3795355"/>
            <a:ext cx="3009424" cy="620316"/>
          </a:xfrm>
          <a:prstGeom prst="rect">
            <a:avLst/>
          </a:prstGeom>
          <a:noFill/>
          <a:ln/>
        </p:spPr>
        <p:txBody>
          <a:bodyPr wrap="squar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Open Phase 1 code from GitHub</a:t>
            </a:r>
            <a:endParaRPr lang="en-US" sz="1950" dirty="0"/>
          </a:p>
        </p:txBody>
      </p:sp>
      <p:sp>
        <p:nvSpPr>
          <p:cNvPr id="18" name="Shape 14"/>
          <p:cNvSpPr/>
          <p:nvPr/>
        </p:nvSpPr>
        <p:spPr>
          <a:xfrm>
            <a:off x="793790" y="4812506"/>
            <a:ext cx="446484" cy="446484"/>
          </a:xfrm>
          <a:prstGeom prst="roundRect">
            <a:avLst>
              <a:gd name="adj" fmla="val 18670"/>
            </a:avLst>
          </a:prstGeom>
          <a:solidFill>
            <a:srgbClr val="2D3353"/>
          </a:solidFill>
          <a:ln w="7620">
            <a:solidFill>
              <a:srgbClr val="464C6C"/>
            </a:solidFill>
            <a:prstDash val="solid"/>
          </a:ln>
        </p:spPr>
      </p:sp>
      <p:sp>
        <p:nvSpPr>
          <p:cNvPr id="19" name="Text 15"/>
          <p:cNvSpPr/>
          <p:nvPr/>
        </p:nvSpPr>
        <p:spPr>
          <a:xfrm>
            <a:off x="868204" y="4849713"/>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5</a:t>
            </a:r>
            <a:endParaRPr lang="en-US" sz="2300" dirty="0"/>
          </a:p>
        </p:txBody>
      </p:sp>
      <p:sp>
        <p:nvSpPr>
          <p:cNvPr id="20" name="Text 16"/>
          <p:cNvSpPr/>
          <p:nvPr/>
        </p:nvSpPr>
        <p:spPr>
          <a:xfrm>
            <a:off x="1438632" y="488072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Upload to Arduino</a:t>
            </a:r>
            <a:endParaRPr lang="en-US" sz="1950" dirty="0"/>
          </a:p>
        </p:txBody>
      </p:sp>
      <p:sp>
        <p:nvSpPr>
          <p:cNvPr id="21" name="Shape 17"/>
          <p:cNvSpPr/>
          <p:nvPr/>
        </p:nvSpPr>
        <p:spPr>
          <a:xfrm>
            <a:off x="4695944" y="4812506"/>
            <a:ext cx="446484" cy="446484"/>
          </a:xfrm>
          <a:prstGeom prst="roundRect">
            <a:avLst>
              <a:gd name="adj" fmla="val 18670"/>
            </a:avLst>
          </a:prstGeom>
          <a:solidFill>
            <a:srgbClr val="2D3353"/>
          </a:solidFill>
          <a:ln w="7620">
            <a:solidFill>
              <a:srgbClr val="464C6C"/>
            </a:solidFill>
            <a:prstDash val="solid"/>
          </a:ln>
        </p:spPr>
      </p:sp>
      <p:sp>
        <p:nvSpPr>
          <p:cNvPr id="22" name="Text 18"/>
          <p:cNvSpPr/>
          <p:nvPr/>
        </p:nvSpPr>
        <p:spPr>
          <a:xfrm>
            <a:off x="4770358" y="4849713"/>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FFFFFF"/>
                </a:solidFill>
                <a:latin typeface="Montserrat Bold" pitchFamily="34" charset="0"/>
                <a:ea typeface="Montserrat Bold" pitchFamily="34" charset="-122"/>
                <a:cs typeface="Montserrat Bold" pitchFamily="34" charset="-120"/>
              </a:rPr>
              <a:t>6</a:t>
            </a:r>
            <a:endParaRPr lang="en-US" sz="2300" dirty="0"/>
          </a:p>
        </p:txBody>
      </p:sp>
      <p:sp>
        <p:nvSpPr>
          <p:cNvPr id="23" name="Text 19"/>
          <p:cNvSpPr/>
          <p:nvPr/>
        </p:nvSpPr>
        <p:spPr>
          <a:xfrm>
            <a:off x="5340787" y="4880729"/>
            <a:ext cx="3009424" cy="620316"/>
          </a:xfrm>
          <a:prstGeom prst="rect">
            <a:avLst/>
          </a:prstGeom>
          <a:noFill/>
          <a:ln/>
        </p:spPr>
        <p:txBody>
          <a:bodyPr wrap="squar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Watch it blink! (500ms on, </a:t>
            </a:r>
            <a:endParaRPr lang="en-US" sz="1950" dirty="0"/>
          </a:p>
        </p:txBody>
      </p:sp>
      <p:sp>
        <p:nvSpPr>
          <p:cNvPr id="24" name="Text 20"/>
          <p:cNvSpPr/>
          <p:nvPr/>
        </p:nvSpPr>
        <p:spPr>
          <a:xfrm>
            <a:off x="5340787" y="5580340"/>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500ms off)</a:t>
            </a:r>
            <a:endParaRPr lang="en-US" sz="1950" dirty="0"/>
          </a:p>
        </p:txBody>
      </p:sp>
      <p:sp>
        <p:nvSpPr>
          <p:cNvPr id="25" name="Shape 21"/>
          <p:cNvSpPr/>
          <p:nvPr/>
        </p:nvSpPr>
        <p:spPr>
          <a:xfrm>
            <a:off x="793790" y="6113740"/>
            <a:ext cx="7556421" cy="843201"/>
          </a:xfrm>
          <a:prstGeom prst="roundRect">
            <a:avLst>
              <a:gd name="adj" fmla="val 9886"/>
            </a:avLst>
          </a:prstGeom>
          <a:solidFill>
            <a:srgbClr val="1B1E32"/>
          </a:solidFill>
          <a:ln/>
        </p:spPr>
      </p:sp>
      <p:pic>
        <p:nvPicPr>
          <p:cNvPr id="26" name="Image 2" descr="preencoded.png">    </p:cNvPr>
          <p:cNvPicPr>
            <a:picLocks noChangeAspect="1"/>
          </p:cNvPicPr>
          <p:nvPr/>
        </p:nvPicPr>
        <p:blipFill>
          <a:blip r:embed="rId3"/>
          <a:stretch>
            <a:fillRect/>
          </a:stretch>
        </p:blipFill>
        <p:spPr>
          <a:xfrm>
            <a:off x="992148" y="6409015"/>
            <a:ext cx="248007" cy="198358"/>
          </a:xfrm>
          <a:prstGeom prst="rect">
            <a:avLst/>
          </a:prstGeom>
        </p:spPr>
      </p:pic>
      <p:sp>
        <p:nvSpPr>
          <p:cNvPr id="27" name="Text 22"/>
          <p:cNvSpPr/>
          <p:nvPr/>
        </p:nvSpPr>
        <p:spPr>
          <a:xfrm>
            <a:off x="1438513" y="6361628"/>
            <a:ext cx="6713339" cy="317540"/>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Serial Monitor:</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Shows LED state changes with timestamps</a:t>
            </a:r>
            <a:endParaRPr lang="en-US" sz="1550" dirty="0"/>
          </a:p>
        </p:txBody>
      </p:sp>
      <p:pic>
        <p:nvPicPr>
          <p:cNvPr id="28" name="Image 3" descr="preencoded.png">    </p:cNvPr>
          <p:cNvPicPr>
            <a:picLocks noChangeAspect="1"/>
          </p:cNvPicPr>
          <p:nvPr/>
        </p:nvPicPr>
        <p:blipFill>
          <a:blip r:embed="rId4"/>
          <a:stretch>
            <a:fillRect/>
          </a:stretch>
        </p:blipFill>
        <p:spPr>
          <a:xfrm>
            <a:off x="164663" y="164663"/>
            <a:ext cx="525899" cy="52589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87956" y="849154"/>
            <a:ext cx="3599259" cy="400169"/>
          </a:xfrm>
          <a:prstGeom prst="rect">
            <a:avLst/>
          </a:prstGeom>
          <a:noFill/>
          <a:ln/>
        </p:spPr>
        <p:txBody>
          <a:bodyPr wrap="none" lIns="0" tIns="0" rIns="0" bIns="0" rtlCol="0" anchor="t"/>
          <a:lstStyle/>
          <a:p>
            <a:pPr algn="l" indent="0" marL="0">
              <a:lnSpc>
                <a:spcPts val="3150"/>
              </a:lnSpc>
              <a:buNone/>
            </a:pPr>
            <a:r>
              <a:rPr lang="en-US" sz="2500" b="1" dirty="0">
                <a:solidFill>
                  <a:srgbClr val="EEA526"/>
                </a:solidFill>
                <a:latin typeface="Montserrat Bold" pitchFamily="34" charset="0"/>
                <a:ea typeface="Montserrat Bold" pitchFamily="34" charset="-122"/>
                <a:cs typeface="Montserrat Bold" pitchFamily="34" charset="-120"/>
              </a:rPr>
              <a:t>Meet Your Presenters</a:t>
            </a:r>
            <a:endParaRPr lang="en-US" sz="2500" dirty="0"/>
          </a:p>
        </p:txBody>
      </p:sp>
      <p:sp>
        <p:nvSpPr>
          <p:cNvPr id="3" name="Text 1"/>
          <p:cNvSpPr/>
          <p:nvPr/>
        </p:nvSpPr>
        <p:spPr>
          <a:xfrm>
            <a:off x="787956" y="1505426"/>
            <a:ext cx="13054489" cy="204907"/>
          </a:xfrm>
          <a:prstGeom prst="rect">
            <a:avLst/>
          </a:prstGeom>
          <a:noFill/>
          <a:ln/>
        </p:spPr>
        <p:txBody>
          <a:bodyPr wrap="none" lIns="0" tIns="0" rIns="0" bIns="0" rtlCol="0" anchor="t"/>
          <a:lstStyle/>
          <a:p>
            <a:pPr algn="l" indent="0" marL="0">
              <a:lnSpc>
                <a:spcPts val="1600"/>
              </a:lnSpc>
              <a:buNone/>
            </a:pPr>
            <a:endParaRPr lang="en-US" sz="1000" dirty="0"/>
          </a:p>
        </p:txBody>
      </p:sp>
      <p:pic>
        <p:nvPicPr>
          <p:cNvPr id="4" name="Image 0" descr="preencoded.png">    </p:cNvPr>
          <p:cNvPicPr>
            <a:picLocks noChangeAspect="1"/>
          </p:cNvPicPr>
          <p:nvPr/>
        </p:nvPicPr>
        <p:blipFill>
          <a:blip r:embed="rId1"/>
          <a:stretch>
            <a:fillRect/>
          </a:stretch>
        </p:blipFill>
        <p:spPr>
          <a:xfrm>
            <a:off x="2585085" y="1998464"/>
            <a:ext cx="2776657" cy="4164925"/>
          </a:xfrm>
          <a:prstGeom prst="rect">
            <a:avLst/>
          </a:prstGeom>
        </p:spPr>
      </p:pic>
      <p:sp>
        <p:nvSpPr>
          <p:cNvPr id="5" name="Text 2"/>
          <p:cNvSpPr/>
          <p:nvPr/>
        </p:nvSpPr>
        <p:spPr>
          <a:xfrm>
            <a:off x="2692837" y="6307455"/>
            <a:ext cx="2561153" cy="320040"/>
          </a:xfrm>
          <a:prstGeom prst="rect">
            <a:avLst/>
          </a:prstGeom>
          <a:noFill/>
          <a:ln/>
        </p:spPr>
        <p:txBody>
          <a:bodyPr wrap="none" lIns="0" tIns="0" rIns="0" bIns="0" rtlCol="0" anchor="t"/>
          <a:lstStyle/>
          <a:p>
            <a:pPr algn="ctr" indent="0" marL="0">
              <a:lnSpc>
                <a:spcPts val="2500"/>
              </a:lnSpc>
              <a:buNone/>
            </a:pPr>
            <a:r>
              <a:rPr lang="en-US" sz="2000" b="1" dirty="0">
                <a:solidFill>
                  <a:srgbClr val="EEA526"/>
                </a:solidFill>
                <a:latin typeface="Montserrat Bold" pitchFamily="34" charset="0"/>
                <a:ea typeface="Montserrat Bold" pitchFamily="34" charset="-122"/>
                <a:cs typeface="Montserrat Bold" pitchFamily="34" charset="-120"/>
              </a:rPr>
              <a:t>John Owen</a:t>
            </a:r>
            <a:endParaRPr lang="en-US" sz="2000" dirty="0"/>
          </a:p>
        </p:txBody>
      </p:sp>
      <p:sp>
        <p:nvSpPr>
          <p:cNvPr id="6" name="Text 3"/>
          <p:cNvSpPr/>
          <p:nvPr/>
        </p:nvSpPr>
        <p:spPr>
          <a:xfrm>
            <a:off x="2246709" y="6678692"/>
            <a:ext cx="3453408" cy="240030"/>
          </a:xfrm>
          <a:prstGeom prst="rect">
            <a:avLst/>
          </a:prstGeom>
          <a:noFill/>
          <a:ln/>
        </p:spPr>
        <p:txBody>
          <a:bodyPr wrap="none" lIns="0" tIns="0" rIns="0" bIns="0" rtlCol="0" anchor="t"/>
          <a:lstStyle/>
          <a:p>
            <a:pPr algn="ctr" indent="0" marL="0">
              <a:lnSpc>
                <a:spcPts val="1850"/>
              </a:lnSpc>
              <a:buNone/>
            </a:pPr>
            <a:r>
              <a:rPr lang="en-US" sz="1500" b="1" dirty="0">
                <a:solidFill>
                  <a:srgbClr val="FFFFFF"/>
                </a:solidFill>
                <a:latin typeface="Montserrat Bold" pitchFamily="34" charset="0"/>
                <a:ea typeface="Montserrat Bold" pitchFamily="34" charset="-122"/>
                <a:cs typeface="Montserrat Bold" pitchFamily="34" charset="-120"/>
              </a:rPr>
              <a:t>Director, Security &amp; Data Analytics</a:t>
            </a:r>
            <a:endParaRPr lang="en-US" sz="1500" dirty="0"/>
          </a:p>
        </p:txBody>
      </p:sp>
      <p:sp>
        <p:nvSpPr>
          <p:cNvPr id="7" name="Text 4"/>
          <p:cNvSpPr/>
          <p:nvPr/>
        </p:nvSpPr>
        <p:spPr>
          <a:xfrm>
            <a:off x="2700695" y="6969919"/>
            <a:ext cx="2545437" cy="200025"/>
          </a:xfrm>
          <a:prstGeom prst="rect">
            <a:avLst/>
          </a:prstGeom>
          <a:noFill/>
          <a:ln/>
        </p:spPr>
        <p:txBody>
          <a:bodyPr wrap="none" lIns="0" tIns="0" rIns="0" bIns="0" rtlCol="0" anchor="t"/>
          <a:lstStyle/>
          <a:p>
            <a:pPr algn="ctr" indent="0" marL="0">
              <a:lnSpc>
                <a:spcPts val="1550"/>
              </a:lnSpc>
              <a:buNone/>
            </a:pPr>
            <a:r>
              <a:rPr lang="en-US" sz="1250" b="1" dirty="0">
                <a:solidFill>
                  <a:srgbClr val="FFFFFF"/>
                </a:solidFill>
                <a:latin typeface="Montserrat Bold" pitchFamily="34" charset="0"/>
                <a:ea typeface="Montserrat Bold" pitchFamily="34" charset="-122"/>
                <a:cs typeface="Montserrat Bold" pitchFamily="34" charset="-120"/>
              </a:rPr>
              <a:t>Fulcrum Technology Solutions</a:t>
            </a:r>
            <a:endParaRPr lang="en-US" sz="1250" dirty="0"/>
          </a:p>
        </p:txBody>
      </p:sp>
      <p:pic>
        <p:nvPicPr>
          <p:cNvPr id="8" name="Image 1" descr="preencoded.png">    </p:cNvPr>
          <p:cNvPicPr>
            <a:picLocks noChangeAspect="1"/>
          </p:cNvPicPr>
          <p:nvPr/>
        </p:nvPicPr>
        <p:blipFill>
          <a:blip r:embed="rId2"/>
          <a:stretch>
            <a:fillRect/>
          </a:stretch>
        </p:blipFill>
        <p:spPr>
          <a:xfrm>
            <a:off x="9248656" y="1998464"/>
            <a:ext cx="2831663" cy="4247436"/>
          </a:xfrm>
          <a:prstGeom prst="rect">
            <a:avLst/>
          </a:prstGeom>
        </p:spPr>
      </p:pic>
      <p:sp>
        <p:nvSpPr>
          <p:cNvPr id="9" name="Text 5"/>
          <p:cNvSpPr/>
          <p:nvPr/>
        </p:nvSpPr>
        <p:spPr>
          <a:xfrm>
            <a:off x="9383911" y="6389965"/>
            <a:ext cx="2561153" cy="320040"/>
          </a:xfrm>
          <a:prstGeom prst="rect">
            <a:avLst/>
          </a:prstGeom>
          <a:noFill/>
          <a:ln/>
        </p:spPr>
        <p:txBody>
          <a:bodyPr wrap="none" lIns="0" tIns="0" rIns="0" bIns="0" rtlCol="0" anchor="t"/>
          <a:lstStyle/>
          <a:p>
            <a:pPr algn="ctr" indent="0" marL="0">
              <a:lnSpc>
                <a:spcPts val="2500"/>
              </a:lnSpc>
              <a:buNone/>
            </a:pPr>
            <a:r>
              <a:rPr lang="en-US" sz="2000" b="1" dirty="0">
                <a:solidFill>
                  <a:srgbClr val="EEA526"/>
                </a:solidFill>
                <a:latin typeface="Montserrat Bold" pitchFamily="34" charset="0"/>
                <a:ea typeface="Montserrat Bold" pitchFamily="34" charset="-122"/>
                <a:cs typeface="Montserrat Bold" pitchFamily="34" charset="-120"/>
              </a:rPr>
              <a:t>Ajay Patel</a:t>
            </a:r>
            <a:endParaRPr lang="en-US" sz="2000" dirty="0"/>
          </a:p>
        </p:txBody>
      </p:sp>
      <p:sp>
        <p:nvSpPr>
          <p:cNvPr id="10" name="Text 6"/>
          <p:cNvSpPr/>
          <p:nvPr/>
        </p:nvSpPr>
        <p:spPr>
          <a:xfrm>
            <a:off x="9327952" y="6761202"/>
            <a:ext cx="2673072" cy="240030"/>
          </a:xfrm>
          <a:prstGeom prst="rect">
            <a:avLst/>
          </a:prstGeom>
          <a:noFill/>
          <a:ln/>
        </p:spPr>
        <p:txBody>
          <a:bodyPr wrap="none" lIns="0" tIns="0" rIns="0" bIns="0" rtlCol="0" anchor="t"/>
          <a:lstStyle/>
          <a:p>
            <a:pPr algn="ctr" indent="0" marL="0">
              <a:lnSpc>
                <a:spcPts val="1850"/>
              </a:lnSpc>
              <a:buNone/>
            </a:pPr>
            <a:r>
              <a:rPr lang="en-US" sz="1500" b="1" dirty="0">
                <a:solidFill>
                  <a:srgbClr val="FFFFFF"/>
                </a:solidFill>
                <a:latin typeface="Montserrat Bold" pitchFamily="34" charset="0"/>
                <a:ea typeface="Montserrat Bold" pitchFamily="34" charset="-122"/>
                <a:cs typeface="Montserrat Bold" pitchFamily="34" charset="-120"/>
              </a:rPr>
              <a:t>Senior Security Consultant</a:t>
            </a:r>
            <a:endParaRPr lang="en-US" sz="1500" dirty="0"/>
          </a:p>
        </p:txBody>
      </p:sp>
      <p:sp>
        <p:nvSpPr>
          <p:cNvPr id="11" name="Text 7"/>
          <p:cNvSpPr/>
          <p:nvPr/>
        </p:nvSpPr>
        <p:spPr>
          <a:xfrm>
            <a:off x="9391769" y="7052429"/>
            <a:ext cx="2545437" cy="200025"/>
          </a:xfrm>
          <a:prstGeom prst="rect">
            <a:avLst/>
          </a:prstGeom>
          <a:noFill/>
          <a:ln/>
        </p:spPr>
        <p:txBody>
          <a:bodyPr wrap="none" lIns="0" tIns="0" rIns="0" bIns="0" rtlCol="0" anchor="t"/>
          <a:lstStyle/>
          <a:p>
            <a:pPr algn="ctr" indent="0" marL="0">
              <a:lnSpc>
                <a:spcPts val="1550"/>
              </a:lnSpc>
              <a:buNone/>
            </a:pPr>
            <a:r>
              <a:rPr lang="en-US" sz="1250" b="1" dirty="0">
                <a:solidFill>
                  <a:srgbClr val="FFFFFF"/>
                </a:solidFill>
                <a:latin typeface="Montserrat Bold" pitchFamily="34" charset="0"/>
                <a:ea typeface="Montserrat Bold" pitchFamily="34" charset="-122"/>
                <a:cs typeface="Montserrat Bold" pitchFamily="34" charset="-120"/>
              </a:rPr>
              <a:t>Fulcrum Technology Solutions</a:t>
            </a:r>
            <a:endParaRPr lang="en-US" sz="1250" dirty="0"/>
          </a:p>
        </p:txBody>
      </p:sp>
      <p:pic>
        <p:nvPicPr>
          <p:cNvPr id="12" name="Image 2" descr="preencoded.png">    </p:cNvPr>
          <p:cNvPicPr>
            <a:picLocks noChangeAspect="1"/>
          </p:cNvPicPr>
          <p:nvPr/>
        </p:nvPicPr>
        <p:blipFill>
          <a:blip r:embed="rId3"/>
          <a:stretch>
            <a:fillRect/>
          </a:stretch>
        </p:blipFill>
        <p:spPr>
          <a:xfrm>
            <a:off x="163473" y="163473"/>
            <a:ext cx="522089" cy="522089"/>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793790" y="1914763"/>
            <a:ext cx="8182332" cy="620078"/>
          </a:xfrm>
          <a:prstGeom prst="rect">
            <a:avLst/>
          </a:prstGeom>
          <a:noFill/>
          <a:ln/>
        </p:spPr>
        <p:txBody>
          <a:bodyPr wrap="none" lIns="0" tIns="0" rIns="0" bIns="0" rtlCol="0" anchor="t"/>
          <a:lstStyle/>
          <a:p>
            <a:pPr algn="l" indent="0" marL="0">
              <a:lnSpc>
                <a:spcPts val="4850"/>
              </a:lnSpc>
              <a:buNone/>
            </a:pPr>
            <a:r>
              <a:rPr lang="en-US" sz="3900" b="1" dirty="0">
                <a:solidFill>
                  <a:srgbClr val="FFFFFF"/>
                </a:solidFill>
                <a:latin typeface="Montserrat Bold" pitchFamily="34" charset="0"/>
                <a:ea typeface="Montserrat Bold" pitchFamily="34" charset="-122"/>
                <a:cs typeface="Montserrat Bold" pitchFamily="34" charset="-120"/>
              </a:rPr>
              <a:t>Phase 2</a:t>
            </a:r>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 - Button Control (Walk)</a:t>
            </a:r>
            <a:endParaRPr lang="en-US" sz="3900" dirty="0"/>
          </a:p>
        </p:txBody>
      </p:sp>
      <p:sp>
        <p:nvSpPr>
          <p:cNvPr id="3" name="Text 1"/>
          <p:cNvSpPr/>
          <p:nvPr/>
        </p:nvSpPr>
        <p:spPr>
          <a:xfrm>
            <a:off x="793790" y="3030855"/>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Goal:</a:t>
            </a:r>
            <a:endParaRPr lang="en-US" sz="2300" dirty="0"/>
          </a:p>
        </p:txBody>
      </p:sp>
      <p:sp>
        <p:nvSpPr>
          <p:cNvPr id="4" name="Text 2"/>
          <p:cNvSpPr/>
          <p:nvPr/>
        </p:nvSpPr>
        <p:spPr>
          <a:xfrm>
            <a:off x="793790" y="3601283"/>
            <a:ext cx="6279356" cy="396954"/>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Button toggles LED on/off with buzzer feedback</a:t>
            </a:r>
            <a:endParaRPr lang="en-US" sz="1950" dirty="0"/>
          </a:p>
        </p:txBody>
      </p:sp>
      <p:sp>
        <p:nvSpPr>
          <p:cNvPr id="5" name="Text 3"/>
          <p:cNvSpPr/>
          <p:nvPr/>
        </p:nvSpPr>
        <p:spPr>
          <a:xfrm>
            <a:off x="793790" y="4196596"/>
            <a:ext cx="3456503"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You're Learning:</a:t>
            </a:r>
            <a:endParaRPr lang="en-US" sz="2300" dirty="0"/>
          </a:p>
        </p:txBody>
      </p:sp>
      <p:sp>
        <p:nvSpPr>
          <p:cNvPr id="6" name="Text 4"/>
          <p:cNvSpPr/>
          <p:nvPr/>
        </p:nvSpPr>
        <p:spPr>
          <a:xfrm>
            <a:off x="793790" y="4767024"/>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Reading digital inputs (buttons)</a:t>
            </a:r>
            <a:endParaRPr lang="en-US" sz="1550" dirty="0"/>
          </a:p>
        </p:txBody>
      </p:sp>
      <p:sp>
        <p:nvSpPr>
          <p:cNvPr id="7" name="Text 5"/>
          <p:cNvSpPr/>
          <p:nvPr/>
        </p:nvSpPr>
        <p:spPr>
          <a:xfrm>
            <a:off x="793790" y="5153978"/>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INPUT_PULLUP resistor configuration</a:t>
            </a:r>
            <a:endParaRPr lang="en-US" sz="1550" dirty="0"/>
          </a:p>
        </p:txBody>
      </p:sp>
      <p:sp>
        <p:nvSpPr>
          <p:cNvPr id="8" name="Text 6"/>
          <p:cNvSpPr/>
          <p:nvPr/>
        </p:nvSpPr>
        <p:spPr>
          <a:xfrm>
            <a:off x="793790" y="5540931"/>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Controlling multiple outputs</a:t>
            </a:r>
            <a:endParaRPr lang="en-US" sz="1550" dirty="0"/>
          </a:p>
        </p:txBody>
      </p:sp>
      <p:sp>
        <p:nvSpPr>
          <p:cNvPr id="9" name="Text 7"/>
          <p:cNvSpPr/>
          <p:nvPr/>
        </p:nvSpPr>
        <p:spPr>
          <a:xfrm>
            <a:off x="793790" y="5927884"/>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State management</a:t>
            </a:r>
            <a:endParaRPr lang="en-US" sz="1550" dirty="0"/>
          </a:p>
        </p:txBody>
      </p:sp>
      <p:sp>
        <p:nvSpPr>
          <p:cNvPr id="10" name="Text 8"/>
          <p:cNvSpPr/>
          <p:nvPr/>
        </p:nvSpPr>
        <p:spPr>
          <a:xfrm>
            <a:off x="7564874" y="3030855"/>
            <a:ext cx="3845957"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Real-World Applications:</a:t>
            </a:r>
            <a:endParaRPr lang="en-US" sz="2300" dirty="0"/>
          </a:p>
        </p:txBody>
      </p:sp>
      <p:sp>
        <p:nvSpPr>
          <p:cNvPr id="11" name="Text 9"/>
          <p:cNvSpPr/>
          <p:nvPr/>
        </p:nvSpPr>
        <p:spPr>
          <a:xfrm>
            <a:off x="7564874" y="3601283"/>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Light switches</a:t>
            </a:r>
            <a:endParaRPr lang="en-US" sz="1550" dirty="0"/>
          </a:p>
        </p:txBody>
      </p:sp>
      <p:sp>
        <p:nvSpPr>
          <p:cNvPr id="12" name="Text 10"/>
          <p:cNvSpPr/>
          <p:nvPr/>
        </p:nvSpPr>
        <p:spPr>
          <a:xfrm>
            <a:off x="7564874" y="398823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Alarm systems with user control</a:t>
            </a:r>
            <a:endParaRPr lang="en-US" sz="1550" dirty="0"/>
          </a:p>
        </p:txBody>
      </p:sp>
      <p:sp>
        <p:nvSpPr>
          <p:cNvPr id="13" name="Text 11"/>
          <p:cNvSpPr/>
          <p:nvPr/>
        </p:nvSpPr>
        <p:spPr>
          <a:xfrm>
            <a:off x="7564874" y="4375190"/>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Interactive devices</a:t>
            </a:r>
            <a:endParaRPr lang="en-US" sz="1550" dirty="0"/>
          </a:p>
        </p:txBody>
      </p:sp>
      <p:pic>
        <p:nvPicPr>
          <p:cNvPr id="14"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3738086"/>
            <a:ext cx="5836563"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Phase 2 - Components</a:t>
            </a:r>
            <a:endParaRPr lang="en-US" sz="3900" dirty="0"/>
          </a:p>
        </p:txBody>
      </p:sp>
      <p:sp>
        <p:nvSpPr>
          <p:cNvPr id="4" name="Text 1"/>
          <p:cNvSpPr/>
          <p:nvPr/>
        </p:nvSpPr>
        <p:spPr>
          <a:xfrm>
            <a:off x="793790" y="4854178"/>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You Need:</a:t>
            </a:r>
            <a:endParaRPr lang="en-US" sz="2300" dirty="0"/>
          </a:p>
        </p:txBody>
      </p:sp>
      <p:sp>
        <p:nvSpPr>
          <p:cNvPr id="5" name="Text 2"/>
          <p:cNvSpPr/>
          <p:nvPr/>
        </p:nvSpPr>
        <p:spPr>
          <a:xfrm>
            <a:off x="793790" y="542460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Red LED (from Phase 1 - keep it connected!)</a:t>
            </a:r>
            <a:endParaRPr lang="en-US" sz="1550" dirty="0"/>
          </a:p>
        </p:txBody>
      </p:sp>
      <p:sp>
        <p:nvSpPr>
          <p:cNvPr id="6" name="Text 3"/>
          <p:cNvSpPr/>
          <p:nvPr/>
        </p:nvSpPr>
        <p:spPr>
          <a:xfrm>
            <a:off x="793790" y="5811560"/>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1x Push Button</a:t>
            </a:r>
            <a:endParaRPr lang="en-US" sz="1550" dirty="0"/>
          </a:p>
        </p:txBody>
      </p:sp>
      <p:sp>
        <p:nvSpPr>
          <p:cNvPr id="7" name="Text 4"/>
          <p:cNvSpPr/>
          <p:nvPr/>
        </p:nvSpPr>
        <p:spPr>
          <a:xfrm>
            <a:off x="793790" y="6198513"/>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1x Active Buzzer</a:t>
            </a:r>
            <a:endParaRPr lang="en-US" sz="1550" dirty="0"/>
          </a:p>
        </p:txBody>
      </p:sp>
      <p:sp>
        <p:nvSpPr>
          <p:cNvPr id="8" name="Text 5"/>
          <p:cNvSpPr/>
          <p:nvPr/>
        </p:nvSpPr>
        <p:spPr>
          <a:xfrm>
            <a:off x="793790" y="6585466"/>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Jumper wires</a:t>
            </a:r>
            <a:endParaRPr lang="en-US" sz="1550" dirty="0"/>
          </a:p>
        </p:txBody>
      </p:sp>
      <p:sp>
        <p:nvSpPr>
          <p:cNvPr id="9" name="Text 6"/>
          <p:cNvSpPr/>
          <p:nvPr/>
        </p:nvSpPr>
        <p:spPr>
          <a:xfrm>
            <a:off x="7564874" y="4854178"/>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New Connections:</a:t>
            </a:r>
            <a:endParaRPr lang="en-US" sz="2300" dirty="0"/>
          </a:p>
        </p:txBody>
      </p:sp>
      <p:sp>
        <p:nvSpPr>
          <p:cNvPr id="10" name="Text 7"/>
          <p:cNvSpPr/>
          <p:nvPr/>
        </p:nvSpPr>
        <p:spPr>
          <a:xfrm>
            <a:off x="7564874" y="542460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7 → Buzzer positive</a:t>
            </a:r>
            <a:endParaRPr lang="en-US" sz="1550" dirty="0"/>
          </a:p>
        </p:txBody>
      </p:sp>
      <p:sp>
        <p:nvSpPr>
          <p:cNvPr id="11" name="Text 8"/>
          <p:cNvSpPr/>
          <p:nvPr/>
        </p:nvSpPr>
        <p:spPr>
          <a:xfrm>
            <a:off x="7564874" y="5811560"/>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Buzzer negative → Ground</a:t>
            </a:r>
            <a:endParaRPr lang="en-US" sz="1550" dirty="0"/>
          </a:p>
        </p:txBody>
      </p:sp>
      <p:sp>
        <p:nvSpPr>
          <p:cNvPr id="12" name="Text 9"/>
          <p:cNvSpPr/>
          <p:nvPr/>
        </p:nvSpPr>
        <p:spPr>
          <a:xfrm>
            <a:off x="7564874" y="6198513"/>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8 → Button terminal</a:t>
            </a:r>
            <a:endParaRPr lang="en-US" sz="1550" dirty="0"/>
          </a:p>
        </p:txBody>
      </p:sp>
      <p:sp>
        <p:nvSpPr>
          <p:cNvPr id="13" name="Text 10"/>
          <p:cNvSpPr/>
          <p:nvPr/>
        </p:nvSpPr>
        <p:spPr>
          <a:xfrm>
            <a:off x="7564874" y="6585466"/>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Button other terminal → Ground</a:t>
            </a:r>
            <a:endParaRPr lang="en-US" sz="155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793790" y="1014889"/>
            <a:ext cx="5201007"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Phase 2 - Let's Build</a:t>
            </a:r>
            <a:endParaRPr lang="en-US" sz="3900" dirty="0"/>
          </a:p>
        </p:txBody>
      </p:sp>
      <p:sp>
        <p:nvSpPr>
          <p:cNvPr id="3" name="Text 1"/>
          <p:cNvSpPr/>
          <p:nvPr/>
        </p:nvSpPr>
        <p:spPr>
          <a:xfrm>
            <a:off x="793790" y="1714262"/>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Steps:</a:t>
            </a:r>
            <a:endParaRPr lang="en-US" sz="2300" dirty="0"/>
          </a:p>
        </p:txBody>
      </p:sp>
      <p:sp>
        <p:nvSpPr>
          <p:cNvPr id="4" name="Shape 2"/>
          <p:cNvSpPr/>
          <p:nvPr/>
        </p:nvSpPr>
        <p:spPr>
          <a:xfrm>
            <a:off x="793790" y="2681645"/>
            <a:ext cx="4215289" cy="1337667"/>
          </a:xfrm>
          <a:prstGeom prst="roundRect">
            <a:avLst>
              <a:gd name="adj" fmla="val 8203"/>
            </a:avLst>
          </a:prstGeom>
          <a:solidFill>
            <a:srgbClr val="0B5494"/>
          </a:solidFill>
          <a:ln/>
        </p:spPr>
      </p:sp>
      <p:sp>
        <p:nvSpPr>
          <p:cNvPr id="5" name="Shape 3"/>
          <p:cNvSpPr/>
          <p:nvPr/>
        </p:nvSpPr>
        <p:spPr>
          <a:xfrm>
            <a:off x="793790" y="2658785"/>
            <a:ext cx="4215289" cy="91440"/>
          </a:xfrm>
          <a:prstGeom prst="roundRect">
            <a:avLst>
              <a:gd name="adj" fmla="val 91163"/>
            </a:avLst>
          </a:prstGeom>
          <a:solidFill>
            <a:srgbClr val="2C3252"/>
          </a:solidFill>
          <a:ln/>
        </p:spPr>
      </p:sp>
      <p:sp>
        <p:nvSpPr>
          <p:cNvPr id="6" name="Shape 4"/>
          <p:cNvSpPr/>
          <p:nvPr/>
        </p:nvSpPr>
        <p:spPr>
          <a:xfrm>
            <a:off x="2603778" y="2383988"/>
            <a:ext cx="595313" cy="595313"/>
          </a:xfrm>
          <a:prstGeom prst="roundRect">
            <a:avLst>
              <a:gd name="adj" fmla="val 153600"/>
            </a:avLst>
          </a:prstGeom>
          <a:solidFill>
            <a:srgbClr val="2C3252"/>
          </a:solidFill>
          <a:ln/>
        </p:spPr>
      </p:sp>
      <p:sp>
        <p:nvSpPr>
          <p:cNvPr id="7" name="Text 5"/>
          <p:cNvSpPr/>
          <p:nvPr/>
        </p:nvSpPr>
        <p:spPr>
          <a:xfrm>
            <a:off x="2782372" y="2532817"/>
            <a:ext cx="238125" cy="297656"/>
          </a:xfrm>
          <a:prstGeom prst="rect">
            <a:avLst/>
          </a:prstGeom>
          <a:noFill/>
          <a:ln/>
        </p:spPr>
        <p:txBody>
          <a:bodyPr wrap="none" lIns="0" tIns="0" rIns="0" bIns="0" rtlCol="0" anchor="t"/>
          <a:lstStyle/>
          <a:p>
            <a:pPr algn="ctr" indent="0" marL="0">
              <a:lnSpc>
                <a:spcPts val="3000"/>
              </a:lnSpc>
              <a:buNone/>
            </a:pPr>
            <a:r>
              <a:rPr lang="en-US" sz="1850" b="1" dirty="0">
                <a:solidFill>
                  <a:srgbClr val="FFFFFF"/>
                </a:solidFill>
                <a:latin typeface="Montserrat Bold" pitchFamily="34" charset="0"/>
                <a:ea typeface="Montserrat Bold" pitchFamily="34" charset="-122"/>
                <a:cs typeface="Montserrat Bold" pitchFamily="34" charset="-120"/>
              </a:rPr>
              <a:t>1</a:t>
            </a:r>
            <a:endParaRPr lang="en-US" sz="1850" dirty="0"/>
          </a:p>
        </p:txBody>
      </p:sp>
      <p:sp>
        <p:nvSpPr>
          <p:cNvPr id="8" name="Text 6"/>
          <p:cNvSpPr/>
          <p:nvPr/>
        </p:nvSpPr>
        <p:spPr>
          <a:xfrm>
            <a:off x="1029772" y="3177778"/>
            <a:ext cx="3743206" cy="310158"/>
          </a:xfrm>
          <a:prstGeom prst="rect">
            <a:avLst/>
          </a:prstGeom>
          <a:noFill/>
          <a:ln/>
        </p:spPr>
        <p:txBody>
          <a:bodyPr wrap="non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Keep Phase 1 LED connected</a:t>
            </a:r>
            <a:endParaRPr lang="en-US" sz="1950" dirty="0"/>
          </a:p>
        </p:txBody>
      </p:sp>
      <p:sp>
        <p:nvSpPr>
          <p:cNvPr id="9" name="Shape 7"/>
          <p:cNvSpPr/>
          <p:nvPr/>
        </p:nvSpPr>
        <p:spPr>
          <a:xfrm>
            <a:off x="5207437" y="2681645"/>
            <a:ext cx="4215408" cy="1337667"/>
          </a:xfrm>
          <a:prstGeom prst="roundRect">
            <a:avLst>
              <a:gd name="adj" fmla="val 8203"/>
            </a:avLst>
          </a:prstGeom>
          <a:solidFill>
            <a:srgbClr val="0B5494"/>
          </a:solidFill>
          <a:ln/>
        </p:spPr>
      </p:sp>
      <p:sp>
        <p:nvSpPr>
          <p:cNvPr id="10" name="Shape 8"/>
          <p:cNvSpPr/>
          <p:nvPr/>
        </p:nvSpPr>
        <p:spPr>
          <a:xfrm>
            <a:off x="5207437" y="2658785"/>
            <a:ext cx="4215408" cy="91440"/>
          </a:xfrm>
          <a:prstGeom prst="roundRect">
            <a:avLst>
              <a:gd name="adj" fmla="val 91163"/>
            </a:avLst>
          </a:prstGeom>
          <a:solidFill>
            <a:srgbClr val="2C3252"/>
          </a:solidFill>
          <a:ln/>
        </p:spPr>
      </p:sp>
      <p:sp>
        <p:nvSpPr>
          <p:cNvPr id="11" name="Shape 9"/>
          <p:cNvSpPr/>
          <p:nvPr/>
        </p:nvSpPr>
        <p:spPr>
          <a:xfrm>
            <a:off x="7017425" y="2383988"/>
            <a:ext cx="595313" cy="595313"/>
          </a:xfrm>
          <a:prstGeom prst="roundRect">
            <a:avLst>
              <a:gd name="adj" fmla="val 153600"/>
            </a:avLst>
          </a:prstGeom>
          <a:solidFill>
            <a:srgbClr val="2C3252"/>
          </a:solidFill>
          <a:ln/>
        </p:spPr>
      </p:sp>
      <p:sp>
        <p:nvSpPr>
          <p:cNvPr id="12" name="Text 10"/>
          <p:cNvSpPr/>
          <p:nvPr/>
        </p:nvSpPr>
        <p:spPr>
          <a:xfrm>
            <a:off x="7196018" y="2532817"/>
            <a:ext cx="238125" cy="297656"/>
          </a:xfrm>
          <a:prstGeom prst="rect">
            <a:avLst/>
          </a:prstGeom>
          <a:noFill/>
          <a:ln/>
        </p:spPr>
        <p:txBody>
          <a:bodyPr wrap="none" lIns="0" tIns="0" rIns="0" bIns="0" rtlCol="0" anchor="t"/>
          <a:lstStyle/>
          <a:p>
            <a:pPr algn="ctr" indent="0" marL="0">
              <a:lnSpc>
                <a:spcPts val="3000"/>
              </a:lnSpc>
              <a:buNone/>
            </a:pPr>
            <a:r>
              <a:rPr lang="en-US" sz="1850" b="1" dirty="0">
                <a:solidFill>
                  <a:srgbClr val="FFFFFF"/>
                </a:solidFill>
                <a:latin typeface="Montserrat Bold" pitchFamily="34" charset="0"/>
                <a:ea typeface="Montserrat Bold" pitchFamily="34" charset="-122"/>
                <a:cs typeface="Montserrat Bold" pitchFamily="34" charset="-120"/>
              </a:rPr>
              <a:t>2</a:t>
            </a:r>
            <a:endParaRPr lang="en-US" sz="1850" dirty="0"/>
          </a:p>
        </p:txBody>
      </p:sp>
      <p:sp>
        <p:nvSpPr>
          <p:cNvPr id="13" name="Text 11"/>
          <p:cNvSpPr/>
          <p:nvPr/>
        </p:nvSpPr>
        <p:spPr>
          <a:xfrm>
            <a:off x="5428655" y="3177778"/>
            <a:ext cx="3772972" cy="620316"/>
          </a:xfrm>
          <a:prstGeom prst="rect">
            <a:avLst/>
          </a:prstGeom>
          <a:noFill/>
          <a:ln/>
        </p:spPr>
        <p:txBody>
          <a:bodyPr wrap="squar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Add button between Pin 8 and ground</a:t>
            </a:r>
            <a:endParaRPr lang="en-US" sz="1950" dirty="0"/>
          </a:p>
        </p:txBody>
      </p:sp>
      <p:sp>
        <p:nvSpPr>
          <p:cNvPr id="14" name="Shape 12"/>
          <p:cNvSpPr/>
          <p:nvPr/>
        </p:nvSpPr>
        <p:spPr>
          <a:xfrm>
            <a:off x="9621203" y="2681645"/>
            <a:ext cx="4215289" cy="1337667"/>
          </a:xfrm>
          <a:prstGeom prst="roundRect">
            <a:avLst>
              <a:gd name="adj" fmla="val 8203"/>
            </a:avLst>
          </a:prstGeom>
          <a:solidFill>
            <a:srgbClr val="0B5494"/>
          </a:solidFill>
          <a:ln/>
        </p:spPr>
      </p:sp>
      <p:sp>
        <p:nvSpPr>
          <p:cNvPr id="15" name="Shape 13"/>
          <p:cNvSpPr/>
          <p:nvPr/>
        </p:nvSpPr>
        <p:spPr>
          <a:xfrm>
            <a:off x="9621203" y="2658785"/>
            <a:ext cx="4215289" cy="91440"/>
          </a:xfrm>
          <a:prstGeom prst="roundRect">
            <a:avLst>
              <a:gd name="adj" fmla="val 91163"/>
            </a:avLst>
          </a:prstGeom>
          <a:solidFill>
            <a:srgbClr val="2C3252"/>
          </a:solidFill>
          <a:ln/>
        </p:spPr>
      </p:sp>
      <p:sp>
        <p:nvSpPr>
          <p:cNvPr id="16" name="Shape 14"/>
          <p:cNvSpPr/>
          <p:nvPr/>
        </p:nvSpPr>
        <p:spPr>
          <a:xfrm>
            <a:off x="11431191" y="2383988"/>
            <a:ext cx="595313" cy="595313"/>
          </a:xfrm>
          <a:prstGeom prst="roundRect">
            <a:avLst>
              <a:gd name="adj" fmla="val 153600"/>
            </a:avLst>
          </a:prstGeom>
          <a:solidFill>
            <a:srgbClr val="2C3252"/>
          </a:solidFill>
          <a:ln/>
        </p:spPr>
      </p:sp>
      <p:sp>
        <p:nvSpPr>
          <p:cNvPr id="17" name="Text 15"/>
          <p:cNvSpPr/>
          <p:nvPr/>
        </p:nvSpPr>
        <p:spPr>
          <a:xfrm>
            <a:off x="11609784" y="2532817"/>
            <a:ext cx="238125" cy="297656"/>
          </a:xfrm>
          <a:prstGeom prst="rect">
            <a:avLst/>
          </a:prstGeom>
          <a:noFill/>
          <a:ln/>
        </p:spPr>
        <p:txBody>
          <a:bodyPr wrap="none" lIns="0" tIns="0" rIns="0" bIns="0" rtlCol="0" anchor="t"/>
          <a:lstStyle/>
          <a:p>
            <a:pPr algn="ctr" indent="0" marL="0">
              <a:lnSpc>
                <a:spcPts val="3000"/>
              </a:lnSpc>
              <a:buNone/>
            </a:pPr>
            <a:r>
              <a:rPr lang="en-US" sz="1850" b="1" dirty="0">
                <a:solidFill>
                  <a:srgbClr val="FFFFFF"/>
                </a:solidFill>
                <a:latin typeface="Montserrat Bold" pitchFamily="34" charset="0"/>
                <a:ea typeface="Montserrat Bold" pitchFamily="34" charset="-122"/>
                <a:cs typeface="Montserrat Bold" pitchFamily="34" charset="-120"/>
              </a:rPr>
              <a:t>3</a:t>
            </a:r>
            <a:endParaRPr lang="en-US" sz="1850" dirty="0"/>
          </a:p>
        </p:txBody>
      </p:sp>
      <p:sp>
        <p:nvSpPr>
          <p:cNvPr id="18" name="Text 16"/>
          <p:cNvSpPr/>
          <p:nvPr/>
        </p:nvSpPr>
        <p:spPr>
          <a:xfrm>
            <a:off x="9842421" y="3177778"/>
            <a:ext cx="3772853" cy="620316"/>
          </a:xfrm>
          <a:prstGeom prst="rect">
            <a:avLst/>
          </a:prstGeom>
          <a:noFill/>
          <a:ln/>
        </p:spPr>
        <p:txBody>
          <a:bodyPr wrap="squar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Add buzzer between Pin 7 and ground</a:t>
            </a:r>
            <a:endParaRPr lang="en-US" sz="1950" dirty="0"/>
          </a:p>
        </p:txBody>
      </p:sp>
      <p:sp>
        <p:nvSpPr>
          <p:cNvPr id="19" name="Shape 17"/>
          <p:cNvSpPr/>
          <p:nvPr/>
        </p:nvSpPr>
        <p:spPr>
          <a:xfrm>
            <a:off x="793790" y="4515326"/>
            <a:ext cx="6422112" cy="1027509"/>
          </a:xfrm>
          <a:prstGeom prst="roundRect">
            <a:avLst>
              <a:gd name="adj" fmla="val 10679"/>
            </a:avLst>
          </a:prstGeom>
          <a:solidFill>
            <a:srgbClr val="0B5494"/>
          </a:solidFill>
          <a:ln/>
        </p:spPr>
      </p:sp>
      <p:sp>
        <p:nvSpPr>
          <p:cNvPr id="20" name="Shape 18"/>
          <p:cNvSpPr/>
          <p:nvPr/>
        </p:nvSpPr>
        <p:spPr>
          <a:xfrm>
            <a:off x="793790" y="4492466"/>
            <a:ext cx="6422112" cy="91440"/>
          </a:xfrm>
          <a:prstGeom prst="roundRect">
            <a:avLst>
              <a:gd name="adj" fmla="val 91163"/>
            </a:avLst>
          </a:prstGeom>
          <a:solidFill>
            <a:srgbClr val="2C3252"/>
          </a:solidFill>
          <a:ln/>
        </p:spPr>
      </p:sp>
      <p:sp>
        <p:nvSpPr>
          <p:cNvPr id="21" name="Shape 19"/>
          <p:cNvSpPr/>
          <p:nvPr/>
        </p:nvSpPr>
        <p:spPr>
          <a:xfrm>
            <a:off x="3707130" y="4217670"/>
            <a:ext cx="595313" cy="595313"/>
          </a:xfrm>
          <a:prstGeom prst="roundRect">
            <a:avLst>
              <a:gd name="adj" fmla="val 153600"/>
            </a:avLst>
          </a:prstGeom>
          <a:solidFill>
            <a:srgbClr val="2C3252"/>
          </a:solidFill>
          <a:ln/>
        </p:spPr>
      </p:sp>
      <p:sp>
        <p:nvSpPr>
          <p:cNvPr id="22" name="Text 20"/>
          <p:cNvSpPr/>
          <p:nvPr/>
        </p:nvSpPr>
        <p:spPr>
          <a:xfrm>
            <a:off x="3885724" y="4366498"/>
            <a:ext cx="238125" cy="297656"/>
          </a:xfrm>
          <a:prstGeom prst="rect">
            <a:avLst/>
          </a:prstGeom>
          <a:noFill/>
          <a:ln/>
        </p:spPr>
        <p:txBody>
          <a:bodyPr wrap="none" lIns="0" tIns="0" rIns="0" bIns="0" rtlCol="0" anchor="t"/>
          <a:lstStyle/>
          <a:p>
            <a:pPr algn="ctr" indent="0" marL="0">
              <a:lnSpc>
                <a:spcPts val="3000"/>
              </a:lnSpc>
              <a:buNone/>
            </a:pPr>
            <a:r>
              <a:rPr lang="en-US" sz="1850" b="1" dirty="0">
                <a:solidFill>
                  <a:srgbClr val="FFFFFF"/>
                </a:solidFill>
                <a:latin typeface="Montserrat Bold" pitchFamily="34" charset="0"/>
                <a:ea typeface="Montserrat Bold" pitchFamily="34" charset="-122"/>
                <a:cs typeface="Montserrat Bold" pitchFamily="34" charset="-120"/>
              </a:rPr>
              <a:t>4</a:t>
            </a:r>
            <a:endParaRPr lang="en-US" sz="1850" dirty="0"/>
          </a:p>
        </p:txBody>
      </p:sp>
      <p:sp>
        <p:nvSpPr>
          <p:cNvPr id="23" name="Text 21"/>
          <p:cNvSpPr/>
          <p:nvPr/>
        </p:nvSpPr>
        <p:spPr>
          <a:xfrm>
            <a:off x="1945481" y="5011460"/>
            <a:ext cx="4118729" cy="310158"/>
          </a:xfrm>
          <a:prstGeom prst="rect">
            <a:avLst/>
          </a:prstGeom>
          <a:noFill/>
          <a:ln/>
        </p:spPr>
        <p:txBody>
          <a:bodyPr wrap="non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Copy Phase 2 code from GitHub</a:t>
            </a:r>
            <a:endParaRPr lang="en-US" sz="1950" dirty="0"/>
          </a:p>
        </p:txBody>
      </p:sp>
      <p:sp>
        <p:nvSpPr>
          <p:cNvPr id="24" name="Shape 22"/>
          <p:cNvSpPr/>
          <p:nvPr/>
        </p:nvSpPr>
        <p:spPr>
          <a:xfrm>
            <a:off x="7414260" y="4515326"/>
            <a:ext cx="6422231" cy="1027509"/>
          </a:xfrm>
          <a:prstGeom prst="roundRect">
            <a:avLst>
              <a:gd name="adj" fmla="val 10679"/>
            </a:avLst>
          </a:prstGeom>
          <a:solidFill>
            <a:srgbClr val="0B5494"/>
          </a:solidFill>
          <a:ln/>
        </p:spPr>
      </p:sp>
      <p:sp>
        <p:nvSpPr>
          <p:cNvPr id="25" name="Shape 23"/>
          <p:cNvSpPr/>
          <p:nvPr/>
        </p:nvSpPr>
        <p:spPr>
          <a:xfrm>
            <a:off x="7414260" y="4492466"/>
            <a:ext cx="6422231" cy="91440"/>
          </a:xfrm>
          <a:prstGeom prst="roundRect">
            <a:avLst>
              <a:gd name="adj" fmla="val 91163"/>
            </a:avLst>
          </a:prstGeom>
          <a:solidFill>
            <a:srgbClr val="2C3252"/>
          </a:solidFill>
          <a:ln/>
        </p:spPr>
      </p:sp>
      <p:sp>
        <p:nvSpPr>
          <p:cNvPr id="26" name="Shape 24"/>
          <p:cNvSpPr/>
          <p:nvPr/>
        </p:nvSpPr>
        <p:spPr>
          <a:xfrm>
            <a:off x="10327719" y="4217670"/>
            <a:ext cx="595313" cy="595313"/>
          </a:xfrm>
          <a:prstGeom prst="roundRect">
            <a:avLst>
              <a:gd name="adj" fmla="val 153600"/>
            </a:avLst>
          </a:prstGeom>
          <a:solidFill>
            <a:srgbClr val="2C3252"/>
          </a:solidFill>
          <a:ln/>
        </p:spPr>
      </p:sp>
      <p:sp>
        <p:nvSpPr>
          <p:cNvPr id="27" name="Text 25"/>
          <p:cNvSpPr/>
          <p:nvPr/>
        </p:nvSpPr>
        <p:spPr>
          <a:xfrm>
            <a:off x="10506313" y="4366498"/>
            <a:ext cx="238125" cy="297656"/>
          </a:xfrm>
          <a:prstGeom prst="rect">
            <a:avLst/>
          </a:prstGeom>
          <a:noFill/>
          <a:ln/>
        </p:spPr>
        <p:txBody>
          <a:bodyPr wrap="none" lIns="0" tIns="0" rIns="0" bIns="0" rtlCol="0" anchor="t"/>
          <a:lstStyle/>
          <a:p>
            <a:pPr algn="ctr" indent="0" marL="0">
              <a:lnSpc>
                <a:spcPts val="3000"/>
              </a:lnSpc>
              <a:buNone/>
            </a:pPr>
            <a:r>
              <a:rPr lang="en-US" sz="1850" b="1" dirty="0">
                <a:solidFill>
                  <a:srgbClr val="FFFFFF"/>
                </a:solidFill>
                <a:latin typeface="Montserrat Bold" pitchFamily="34" charset="0"/>
                <a:ea typeface="Montserrat Bold" pitchFamily="34" charset="-122"/>
                <a:cs typeface="Montserrat Bold" pitchFamily="34" charset="-120"/>
              </a:rPr>
              <a:t>5</a:t>
            </a:r>
            <a:endParaRPr lang="en-US" sz="1850" dirty="0"/>
          </a:p>
        </p:txBody>
      </p:sp>
      <p:sp>
        <p:nvSpPr>
          <p:cNvPr id="28" name="Text 26"/>
          <p:cNvSpPr/>
          <p:nvPr/>
        </p:nvSpPr>
        <p:spPr>
          <a:xfrm>
            <a:off x="9384863" y="5011460"/>
            <a:ext cx="2480905" cy="310158"/>
          </a:xfrm>
          <a:prstGeom prst="rect">
            <a:avLst/>
          </a:prstGeom>
          <a:noFill/>
          <a:ln/>
        </p:spPr>
        <p:txBody>
          <a:bodyPr wrap="none" lIns="0" tIns="0" rIns="0" bIns="0" rtlCol="0" anchor="t"/>
          <a:lstStyle/>
          <a:p>
            <a:pPr algn="ctr"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Upload and test!</a:t>
            </a:r>
            <a:endParaRPr lang="en-US" sz="1950" dirty="0"/>
          </a:p>
        </p:txBody>
      </p:sp>
      <p:sp>
        <p:nvSpPr>
          <p:cNvPr id="29" name="Text 27"/>
          <p:cNvSpPr/>
          <p:nvPr/>
        </p:nvSpPr>
        <p:spPr>
          <a:xfrm>
            <a:off x="793790" y="5840492"/>
            <a:ext cx="3019425"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Expected Behavior:</a:t>
            </a:r>
            <a:endParaRPr lang="en-US" sz="2300" dirty="0"/>
          </a:p>
        </p:txBody>
      </p:sp>
      <p:sp>
        <p:nvSpPr>
          <p:cNvPr id="30" name="Text 28"/>
          <p:cNvSpPr/>
          <p:nvPr/>
        </p:nvSpPr>
        <p:spPr>
          <a:xfrm>
            <a:off x="793790" y="6510218"/>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Press button → LED toggles + buzzer beeps</a:t>
            </a:r>
            <a:endParaRPr lang="en-US" sz="1550" dirty="0"/>
          </a:p>
        </p:txBody>
      </p:sp>
      <p:sp>
        <p:nvSpPr>
          <p:cNvPr id="31" name="Text 29"/>
          <p:cNvSpPr/>
          <p:nvPr/>
        </p:nvSpPr>
        <p:spPr>
          <a:xfrm>
            <a:off x="793790" y="6897172"/>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Press again → LED toggles opposite way + beep</a:t>
            </a:r>
            <a:endParaRPr lang="en-US" sz="1550" dirty="0"/>
          </a:p>
        </p:txBody>
      </p:sp>
      <p:pic>
        <p:nvPicPr>
          <p:cNvPr id="32"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1163241"/>
            <a:ext cx="7767280" cy="5903119"/>
          </a:xfrm>
          <a:prstGeom prst="rect">
            <a:avLst/>
          </a:prstGeom>
        </p:spPr>
      </p:pic>
      <p:sp>
        <p:nvSpPr>
          <p:cNvPr id="3" name="Text 0"/>
          <p:cNvSpPr/>
          <p:nvPr/>
        </p:nvSpPr>
        <p:spPr>
          <a:xfrm>
            <a:off x="9052798" y="113835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You Need:</a:t>
            </a:r>
            <a:endParaRPr lang="en-US" sz="2300" dirty="0"/>
          </a:p>
        </p:txBody>
      </p:sp>
      <p:sp>
        <p:nvSpPr>
          <p:cNvPr id="4" name="Text 1"/>
          <p:cNvSpPr/>
          <p:nvPr/>
        </p:nvSpPr>
        <p:spPr>
          <a:xfrm>
            <a:off x="9052798" y="1708785"/>
            <a:ext cx="479131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Green LED (from Phase 1 - keep it connected!)</a:t>
            </a:r>
            <a:endParaRPr lang="en-US" sz="1550" dirty="0"/>
          </a:p>
        </p:txBody>
      </p:sp>
      <p:sp>
        <p:nvSpPr>
          <p:cNvPr id="5" name="Text 2"/>
          <p:cNvSpPr/>
          <p:nvPr/>
        </p:nvSpPr>
        <p:spPr>
          <a:xfrm>
            <a:off x="9052798" y="2413278"/>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1x Push Button</a:t>
            </a:r>
            <a:endParaRPr lang="en-US" sz="1550" dirty="0"/>
          </a:p>
        </p:txBody>
      </p:sp>
      <p:sp>
        <p:nvSpPr>
          <p:cNvPr id="6" name="Text 3"/>
          <p:cNvSpPr/>
          <p:nvPr/>
        </p:nvSpPr>
        <p:spPr>
          <a:xfrm>
            <a:off x="9052798" y="2800231"/>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1x Active Buzzer</a:t>
            </a:r>
            <a:endParaRPr lang="en-US" sz="1550" dirty="0"/>
          </a:p>
        </p:txBody>
      </p:sp>
      <p:sp>
        <p:nvSpPr>
          <p:cNvPr id="7" name="Text 4"/>
          <p:cNvSpPr/>
          <p:nvPr/>
        </p:nvSpPr>
        <p:spPr>
          <a:xfrm>
            <a:off x="9052798" y="3187184"/>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Jumper wires</a:t>
            </a:r>
            <a:endParaRPr lang="en-US" sz="1550" dirty="0"/>
          </a:p>
        </p:txBody>
      </p:sp>
      <p:sp>
        <p:nvSpPr>
          <p:cNvPr id="8" name="Text 5"/>
          <p:cNvSpPr/>
          <p:nvPr/>
        </p:nvSpPr>
        <p:spPr>
          <a:xfrm>
            <a:off x="9052798" y="3683317"/>
            <a:ext cx="4791313" cy="317540"/>
          </a:xfrm>
          <a:prstGeom prst="rect">
            <a:avLst/>
          </a:prstGeom>
          <a:noFill/>
          <a:ln/>
        </p:spPr>
        <p:txBody>
          <a:bodyPr wrap="none" lIns="0" tIns="0" rIns="0" bIns="0" rtlCol="0" anchor="t"/>
          <a:lstStyle/>
          <a:p>
            <a:pPr algn="l" indent="0" marL="0">
              <a:lnSpc>
                <a:spcPts val="2500"/>
              </a:lnSpc>
              <a:buNone/>
            </a:pPr>
            <a:endParaRPr lang="en-US" sz="1550" dirty="0"/>
          </a:p>
        </p:txBody>
      </p:sp>
      <p:sp>
        <p:nvSpPr>
          <p:cNvPr id="9" name="Text 6"/>
          <p:cNvSpPr/>
          <p:nvPr/>
        </p:nvSpPr>
        <p:spPr>
          <a:xfrm>
            <a:off x="9052798" y="4199215"/>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New Connections:</a:t>
            </a:r>
            <a:endParaRPr lang="en-US" sz="2300" dirty="0"/>
          </a:p>
        </p:txBody>
      </p:sp>
      <p:sp>
        <p:nvSpPr>
          <p:cNvPr id="10" name="Text 7"/>
          <p:cNvSpPr/>
          <p:nvPr/>
        </p:nvSpPr>
        <p:spPr>
          <a:xfrm>
            <a:off x="9052798" y="4769644"/>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7 → Buzzer positive</a:t>
            </a:r>
            <a:endParaRPr lang="en-US" sz="1550" dirty="0"/>
          </a:p>
        </p:txBody>
      </p:sp>
      <p:sp>
        <p:nvSpPr>
          <p:cNvPr id="11" name="Text 8"/>
          <p:cNvSpPr/>
          <p:nvPr/>
        </p:nvSpPr>
        <p:spPr>
          <a:xfrm>
            <a:off x="9052798" y="5156597"/>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Buzzer negative → Ground</a:t>
            </a:r>
            <a:endParaRPr lang="en-US" sz="1550" dirty="0"/>
          </a:p>
        </p:txBody>
      </p:sp>
      <p:sp>
        <p:nvSpPr>
          <p:cNvPr id="12" name="Text 9"/>
          <p:cNvSpPr/>
          <p:nvPr/>
        </p:nvSpPr>
        <p:spPr>
          <a:xfrm>
            <a:off x="9052798" y="5543550"/>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8 → Button terminal</a:t>
            </a:r>
            <a:endParaRPr lang="en-US" sz="1550" dirty="0"/>
          </a:p>
        </p:txBody>
      </p:sp>
      <p:sp>
        <p:nvSpPr>
          <p:cNvPr id="13" name="Text 10"/>
          <p:cNvSpPr/>
          <p:nvPr/>
        </p:nvSpPr>
        <p:spPr>
          <a:xfrm>
            <a:off x="9052798" y="5930503"/>
            <a:ext cx="479131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Button other terminal → Ground</a:t>
            </a:r>
            <a:endParaRPr lang="en-US" sz="1550" dirty="0"/>
          </a:p>
        </p:txBody>
      </p:sp>
      <p:pic>
        <p:nvPicPr>
          <p:cNvPr id="14" name="Image 1" descr="preencoded.png">    </p:cNvPr>
          <p:cNvPicPr>
            <a:picLocks noChangeAspect="1"/>
          </p:cNvPicPr>
          <p:nvPr/>
        </p:nvPicPr>
        <p:blipFill>
          <a:blip r:embed="rId2"/>
          <a:stretch>
            <a:fillRect/>
          </a:stretch>
        </p:blipFill>
        <p:spPr>
          <a:xfrm>
            <a:off x="164663" y="164663"/>
            <a:ext cx="525899" cy="525899"/>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10473690" y="2286000"/>
            <a:ext cx="2827020" cy="3657600"/>
          </a:xfrm>
          <a:prstGeom prst="rect">
            <a:avLst/>
          </a:prstGeom>
        </p:spPr>
      </p:pic>
      <p:sp>
        <p:nvSpPr>
          <p:cNvPr id="4" name="Text 0"/>
          <p:cNvSpPr/>
          <p:nvPr/>
        </p:nvSpPr>
        <p:spPr>
          <a:xfrm>
            <a:off x="793790" y="894755"/>
            <a:ext cx="4160044" cy="496133"/>
          </a:xfrm>
          <a:prstGeom prst="rect">
            <a:avLst/>
          </a:prstGeom>
          <a:noFill/>
          <a:ln/>
        </p:spPr>
        <p:txBody>
          <a:bodyPr wrap="none" lIns="0" tIns="0" rIns="0" bIns="0" rtlCol="0" anchor="t"/>
          <a:lstStyle/>
          <a:p>
            <a:pPr algn="l" indent="0" marL="0">
              <a:lnSpc>
                <a:spcPts val="3900"/>
              </a:lnSpc>
              <a:buNone/>
            </a:pPr>
            <a:r>
              <a:rPr lang="en-US" sz="3100" b="1" dirty="0">
                <a:solidFill>
                  <a:srgbClr val="EEA526"/>
                </a:solidFill>
                <a:latin typeface="Montserrat Bold" pitchFamily="34" charset="0"/>
                <a:ea typeface="Montserrat Bold" pitchFamily="34" charset="-122"/>
                <a:cs typeface="Montserrat Bold" pitchFamily="34" charset="-120"/>
              </a:rPr>
              <a:t>Phase 2 - Let's Build</a:t>
            </a:r>
            <a:endParaRPr lang="en-US" sz="3100" dirty="0"/>
          </a:p>
        </p:txBody>
      </p:sp>
      <p:sp>
        <p:nvSpPr>
          <p:cNvPr id="5" name="Text 1"/>
          <p:cNvSpPr/>
          <p:nvPr/>
        </p:nvSpPr>
        <p:spPr>
          <a:xfrm>
            <a:off x="793790" y="1454348"/>
            <a:ext cx="2381607" cy="297656"/>
          </a:xfrm>
          <a:prstGeom prst="rect">
            <a:avLst/>
          </a:prstGeom>
          <a:noFill/>
          <a:ln/>
        </p:spPr>
        <p:txBody>
          <a:bodyPr wrap="none" lIns="0" tIns="0" rIns="0" bIns="0" rtlCol="0" anchor="t"/>
          <a:lstStyle/>
          <a:p>
            <a:pPr algn="l" indent="0" marL="0">
              <a:lnSpc>
                <a:spcPts val="2300"/>
              </a:lnSpc>
              <a:buNone/>
            </a:pPr>
            <a:r>
              <a:rPr lang="en-US" sz="1850" b="1" dirty="0">
                <a:solidFill>
                  <a:srgbClr val="44ADD3"/>
                </a:solidFill>
                <a:latin typeface="Montserrat Bold" pitchFamily="34" charset="0"/>
                <a:ea typeface="Montserrat Bold" pitchFamily="34" charset="-122"/>
                <a:cs typeface="Montserrat Bold" pitchFamily="34" charset="-120"/>
              </a:rPr>
              <a:t>Steps:</a:t>
            </a:r>
            <a:endParaRPr lang="en-US" sz="1850" dirty="0"/>
          </a:p>
        </p:txBody>
      </p:sp>
      <p:sp>
        <p:nvSpPr>
          <p:cNvPr id="6" name="Shape 2"/>
          <p:cNvSpPr/>
          <p:nvPr/>
        </p:nvSpPr>
        <p:spPr>
          <a:xfrm>
            <a:off x="793790" y="2228255"/>
            <a:ext cx="3698796" cy="1074420"/>
          </a:xfrm>
          <a:prstGeom prst="roundRect">
            <a:avLst>
              <a:gd name="adj" fmla="val 10213"/>
            </a:avLst>
          </a:prstGeom>
          <a:solidFill>
            <a:srgbClr val="0B5494"/>
          </a:solidFill>
          <a:ln/>
        </p:spPr>
      </p:sp>
      <p:sp>
        <p:nvSpPr>
          <p:cNvPr id="7" name="Shape 3"/>
          <p:cNvSpPr/>
          <p:nvPr/>
        </p:nvSpPr>
        <p:spPr>
          <a:xfrm>
            <a:off x="793790" y="2205395"/>
            <a:ext cx="3698796" cy="91440"/>
          </a:xfrm>
          <a:prstGeom prst="roundRect">
            <a:avLst>
              <a:gd name="adj" fmla="val 72930"/>
            </a:avLst>
          </a:prstGeom>
          <a:solidFill>
            <a:srgbClr val="2C3252"/>
          </a:solidFill>
          <a:ln/>
        </p:spPr>
      </p:sp>
      <p:sp>
        <p:nvSpPr>
          <p:cNvPr id="8" name="Shape 4"/>
          <p:cNvSpPr/>
          <p:nvPr/>
        </p:nvSpPr>
        <p:spPr>
          <a:xfrm>
            <a:off x="2405062" y="1990130"/>
            <a:ext cx="476250" cy="476250"/>
          </a:xfrm>
          <a:prstGeom prst="roundRect">
            <a:avLst>
              <a:gd name="adj" fmla="val 192000"/>
            </a:avLst>
          </a:prstGeom>
          <a:solidFill>
            <a:srgbClr val="2C3252"/>
          </a:solidFill>
          <a:ln/>
        </p:spPr>
      </p:sp>
      <p:sp>
        <p:nvSpPr>
          <p:cNvPr id="9" name="Text 5"/>
          <p:cNvSpPr/>
          <p:nvPr/>
        </p:nvSpPr>
        <p:spPr>
          <a:xfrm>
            <a:off x="2547937" y="2109192"/>
            <a:ext cx="190500" cy="238125"/>
          </a:xfrm>
          <a:prstGeom prst="rect">
            <a:avLst/>
          </a:prstGeom>
          <a:noFill/>
          <a:ln/>
        </p:spPr>
        <p:txBody>
          <a:bodyPr wrap="none" lIns="0" tIns="0" rIns="0" bIns="0" rtlCol="0" anchor="t"/>
          <a:lstStyle/>
          <a:p>
            <a:pPr algn="ctr" indent="0" marL="0">
              <a:lnSpc>
                <a:spcPts val="2400"/>
              </a:lnSpc>
              <a:buNone/>
            </a:pPr>
            <a:r>
              <a:rPr lang="en-US" sz="1500" b="1" dirty="0">
                <a:solidFill>
                  <a:srgbClr val="FFFFFF"/>
                </a:solidFill>
                <a:latin typeface="Montserrat Bold" pitchFamily="34" charset="0"/>
                <a:ea typeface="Montserrat Bold" pitchFamily="34" charset="-122"/>
                <a:cs typeface="Montserrat Bold" pitchFamily="34" charset="-120"/>
              </a:rPr>
              <a:t>1</a:t>
            </a:r>
            <a:endParaRPr lang="en-US" sz="1500" dirty="0"/>
          </a:p>
        </p:txBody>
      </p:sp>
      <p:sp>
        <p:nvSpPr>
          <p:cNvPr id="10" name="Text 6"/>
          <p:cNvSpPr/>
          <p:nvPr/>
        </p:nvSpPr>
        <p:spPr>
          <a:xfrm>
            <a:off x="1146215" y="2625090"/>
            <a:ext cx="2993827" cy="248007"/>
          </a:xfrm>
          <a:prstGeom prst="rect">
            <a:avLst/>
          </a:prstGeom>
          <a:noFill/>
          <a:ln/>
        </p:spPr>
        <p:txBody>
          <a:bodyPr wrap="none" lIns="0" tIns="0" rIns="0" bIns="0" rtlCol="0" anchor="t"/>
          <a:lstStyle/>
          <a:p>
            <a:pPr algn="ctr" indent="0" marL="0">
              <a:lnSpc>
                <a:spcPts val="1950"/>
              </a:lnSpc>
              <a:buNone/>
            </a:pPr>
            <a:r>
              <a:rPr lang="en-US" sz="1550" b="1" dirty="0">
                <a:solidFill>
                  <a:srgbClr val="FFFFFF"/>
                </a:solidFill>
                <a:latin typeface="Montserrat Bold" pitchFamily="34" charset="0"/>
                <a:ea typeface="Montserrat Bold" pitchFamily="34" charset="-122"/>
                <a:cs typeface="Montserrat Bold" pitchFamily="34" charset="-120"/>
              </a:rPr>
              <a:t>Keep Phase 1 LED connected</a:t>
            </a:r>
            <a:endParaRPr lang="en-US" sz="1550" dirty="0"/>
          </a:p>
        </p:txBody>
      </p:sp>
      <p:sp>
        <p:nvSpPr>
          <p:cNvPr id="11" name="Shape 7"/>
          <p:cNvSpPr/>
          <p:nvPr/>
        </p:nvSpPr>
        <p:spPr>
          <a:xfrm>
            <a:off x="4651296" y="2228255"/>
            <a:ext cx="3698915" cy="1074420"/>
          </a:xfrm>
          <a:prstGeom prst="roundRect">
            <a:avLst>
              <a:gd name="adj" fmla="val 10213"/>
            </a:avLst>
          </a:prstGeom>
          <a:solidFill>
            <a:srgbClr val="0B5494"/>
          </a:solidFill>
          <a:ln/>
        </p:spPr>
      </p:sp>
      <p:sp>
        <p:nvSpPr>
          <p:cNvPr id="12" name="Shape 8"/>
          <p:cNvSpPr/>
          <p:nvPr/>
        </p:nvSpPr>
        <p:spPr>
          <a:xfrm>
            <a:off x="4651296" y="2205395"/>
            <a:ext cx="3698915" cy="91440"/>
          </a:xfrm>
          <a:prstGeom prst="roundRect">
            <a:avLst>
              <a:gd name="adj" fmla="val 72930"/>
            </a:avLst>
          </a:prstGeom>
          <a:solidFill>
            <a:srgbClr val="2C3252"/>
          </a:solidFill>
          <a:ln/>
        </p:spPr>
      </p:sp>
      <p:sp>
        <p:nvSpPr>
          <p:cNvPr id="13" name="Shape 9"/>
          <p:cNvSpPr/>
          <p:nvPr/>
        </p:nvSpPr>
        <p:spPr>
          <a:xfrm>
            <a:off x="6262568" y="1990130"/>
            <a:ext cx="476250" cy="476250"/>
          </a:xfrm>
          <a:prstGeom prst="roundRect">
            <a:avLst>
              <a:gd name="adj" fmla="val 192000"/>
            </a:avLst>
          </a:prstGeom>
          <a:solidFill>
            <a:srgbClr val="2C3252"/>
          </a:solidFill>
          <a:ln/>
        </p:spPr>
      </p:sp>
      <p:sp>
        <p:nvSpPr>
          <p:cNvPr id="14" name="Text 10"/>
          <p:cNvSpPr/>
          <p:nvPr/>
        </p:nvSpPr>
        <p:spPr>
          <a:xfrm>
            <a:off x="6405443" y="2109192"/>
            <a:ext cx="190500" cy="238125"/>
          </a:xfrm>
          <a:prstGeom prst="rect">
            <a:avLst/>
          </a:prstGeom>
          <a:noFill/>
          <a:ln/>
        </p:spPr>
        <p:txBody>
          <a:bodyPr wrap="none" lIns="0" tIns="0" rIns="0" bIns="0" rtlCol="0" anchor="t"/>
          <a:lstStyle/>
          <a:p>
            <a:pPr algn="ctr" indent="0" marL="0">
              <a:lnSpc>
                <a:spcPts val="2400"/>
              </a:lnSpc>
              <a:buNone/>
            </a:pPr>
            <a:r>
              <a:rPr lang="en-US" sz="1500" b="1" dirty="0">
                <a:solidFill>
                  <a:srgbClr val="FFFFFF"/>
                </a:solidFill>
                <a:latin typeface="Montserrat Bold" pitchFamily="34" charset="0"/>
                <a:ea typeface="Montserrat Bold" pitchFamily="34" charset="-122"/>
                <a:cs typeface="Montserrat Bold" pitchFamily="34" charset="-120"/>
              </a:rPr>
              <a:t>2</a:t>
            </a:r>
            <a:endParaRPr lang="en-US" sz="1500" dirty="0"/>
          </a:p>
        </p:txBody>
      </p:sp>
      <p:sp>
        <p:nvSpPr>
          <p:cNvPr id="15" name="Text 11"/>
          <p:cNvSpPr/>
          <p:nvPr/>
        </p:nvSpPr>
        <p:spPr>
          <a:xfrm>
            <a:off x="4832866" y="2625090"/>
            <a:ext cx="3335774" cy="496014"/>
          </a:xfrm>
          <a:prstGeom prst="rect">
            <a:avLst/>
          </a:prstGeom>
          <a:noFill/>
          <a:ln/>
        </p:spPr>
        <p:txBody>
          <a:bodyPr wrap="square" lIns="0" tIns="0" rIns="0" bIns="0" rtlCol="0" anchor="t"/>
          <a:lstStyle/>
          <a:p>
            <a:pPr algn="ctr" indent="0" marL="0">
              <a:lnSpc>
                <a:spcPts val="1950"/>
              </a:lnSpc>
              <a:buNone/>
            </a:pPr>
            <a:r>
              <a:rPr lang="en-US" sz="1550" b="1" dirty="0">
                <a:solidFill>
                  <a:srgbClr val="FFFFFF"/>
                </a:solidFill>
                <a:latin typeface="Montserrat Bold" pitchFamily="34" charset="0"/>
                <a:ea typeface="Montserrat Bold" pitchFamily="34" charset="-122"/>
                <a:cs typeface="Montserrat Bold" pitchFamily="34" charset="-120"/>
              </a:rPr>
              <a:t>Add button between Pin 8 and ground</a:t>
            </a:r>
            <a:endParaRPr lang="en-US" sz="1550" dirty="0"/>
          </a:p>
        </p:txBody>
      </p:sp>
      <p:sp>
        <p:nvSpPr>
          <p:cNvPr id="16" name="Shape 12"/>
          <p:cNvSpPr/>
          <p:nvPr/>
        </p:nvSpPr>
        <p:spPr>
          <a:xfrm>
            <a:off x="793790" y="3699510"/>
            <a:ext cx="3698796" cy="1074420"/>
          </a:xfrm>
          <a:prstGeom prst="roundRect">
            <a:avLst>
              <a:gd name="adj" fmla="val 10213"/>
            </a:avLst>
          </a:prstGeom>
          <a:solidFill>
            <a:srgbClr val="0B5494"/>
          </a:solidFill>
          <a:ln/>
        </p:spPr>
      </p:sp>
      <p:sp>
        <p:nvSpPr>
          <p:cNvPr id="17" name="Shape 13"/>
          <p:cNvSpPr/>
          <p:nvPr/>
        </p:nvSpPr>
        <p:spPr>
          <a:xfrm>
            <a:off x="793790" y="3676650"/>
            <a:ext cx="3698796" cy="91440"/>
          </a:xfrm>
          <a:prstGeom prst="roundRect">
            <a:avLst>
              <a:gd name="adj" fmla="val 72930"/>
            </a:avLst>
          </a:prstGeom>
          <a:solidFill>
            <a:srgbClr val="2C3252"/>
          </a:solidFill>
          <a:ln/>
        </p:spPr>
      </p:sp>
      <p:sp>
        <p:nvSpPr>
          <p:cNvPr id="18" name="Shape 14"/>
          <p:cNvSpPr/>
          <p:nvPr/>
        </p:nvSpPr>
        <p:spPr>
          <a:xfrm>
            <a:off x="2405062" y="3461385"/>
            <a:ext cx="476250" cy="476250"/>
          </a:xfrm>
          <a:prstGeom prst="roundRect">
            <a:avLst>
              <a:gd name="adj" fmla="val 192000"/>
            </a:avLst>
          </a:prstGeom>
          <a:solidFill>
            <a:srgbClr val="2C3252"/>
          </a:solidFill>
          <a:ln/>
        </p:spPr>
      </p:sp>
      <p:sp>
        <p:nvSpPr>
          <p:cNvPr id="19" name="Text 15"/>
          <p:cNvSpPr/>
          <p:nvPr/>
        </p:nvSpPr>
        <p:spPr>
          <a:xfrm>
            <a:off x="2547937" y="3580448"/>
            <a:ext cx="190500" cy="238125"/>
          </a:xfrm>
          <a:prstGeom prst="rect">
            <a:avLst/>
          </a:prstGeom>
          <a:noFill/>
          <a:ln/>
        </p:spPr>
        <p:txBody>
          <a:bodyPr wrap="none" lIns="0" tIns="0" rIns="0" bIns="0" rtlCol="0" anchor="t"/>
          <a:lstStyle/>
          <a:p>
            <a:pPr algn="ctr" indent="0" marL="0">
              <a:lnSpc>
                <a:spcPts val="2400"/>
              </a:lnSpc>
              <a:buNone/>
            </a:pPr>
            <a:r>
              <a:rPr lang="en-US" sz="1500" b="1" dirty="0">
                <a:solidFill>
                  <a:srgbClr val="FFFFFF"/>
                </a:solidFill>
                <a:latin typeface="Montserrat Bold" pitchFamily="34" charset="0"/>
                <a:ea typeface="Montserrat Bold" pitchFamily="34" charset="-122"/>
                <a:cs typeface="Montserrat Bold" pitchFamily="34" charset="-120"/>
              </a:rPr>
              <a:t>3</a:t>
            </a:r>
            <a:endParaRPr lang="en-US" sz="1500" dirty="0"/>
          </a:p>
        </p:txBody>
      </p:sp>
      <p:sp>
        <p:nvSpPr>
          <p:cNvPr id="20" name="Text 16"/>
          <p:cNvSpPr/>
          <p:nvPr/>
        </p:nvSpPr>
        <p:spPr>
          <a:xfrm>
            <a:off x="975360" y="4096345"/>
            <a:ext cx="3335655" cy="496014"/>
          </a:xfrm>
          <a:prstGeom prst="rect">
            <a:avLst/>
          </a:prstGeom>
          <a:noFill/>
          <a:ln/>
        </p:spPr>
        <p:txBody>
          <a:bodyPr wrap="square" lIns="0" tIns="0" rIns="0" bIns="0" rtlCol="0" anchor="t"/>
          <a:lstStyle/>
          <a:p>
            <a:pPr algn="ctr" indent="0" marL="0">
              <a:lnSpc>
                <a:spcPts val="1950"/>
              </a:lnSpc>
              <a:buNone/>
            </a:pPr>
            <a:r>
              <a:rPr lang="en-US" sz="1550" b="1" dirty="0">
                <a:solidFill>
                  <a:srgbClr val="FFFFFF"/>
                </a:solidFill>
                <a:latin typeface="Montserrat Bold" pitchFamily="34" charset="0"/>
                <a:ea typeface="Montserrat Bold" pitchFamily="34" charset="-122"/>
                <a:cs typeface="Montserrat Bold" pitchFamily="34" charset="-120"/>
              </a:rPr>
              <a:t>Add buzzer between Pin 7 and ground</a:t>
            </a:r>
            <a:endParaRPr lang="en-US" sz="1550" dirty="0"/>
          </a:p>
        </p:txBody>
      </p:sp>
      <p:sp>
        <p:nvSpPr>
          <p:cNvPr id="21" name="Shape 17"/>
          <p:cNvSpPr/>
          <p:nvPr/>
        </p:nvSpPr>
        <p:spPr>
          <a:xfrm>
            <a:off x="4651296" y="3699510"/>
            <a:ext cx="3698915" cy="1074420"/>
          </a:xfrm>
          <a:prstGeom prst="roundRect">
            <a:avLst>
              <a:gd name="adj" fmla="val 10213"/>
            </a:avLst>
          </a:prstGeom>
          <a:solidFill>
            <a:srgbClr val="0B5494"/>
          </a:solidFill>
          <a:ln/>
        </p:spPr>
      </p:sp>
      <p:sp>
        <p:nvSpPr>
          <p:cNvPr id="22" name="Shape 18"/>
          <p:cNvSpPr/>
          <p:nvPr/>
        </p:nvSpPr>
        <p:spPr>
          <a:xfrm>
            <a:off x="4651296" y="3676650"/>
            <a:ext cx="3698915" cy="91440"/>
          </a:xfrm>
          <a:prstGeom prst="roundRect">
            <a:avLst>
              <a:gd name="adj" fmla="val 72930"/>
            </a:avLst>
          </a:prstGeom>
          <a:solidFill>
            <a:srgbClr val="2C3252"/>
          </a:solidFill>
          <a:ln/>
        </p:spPr>
      </p:sp>
      <p:sp>
        <p:nvSpPr>
          <p:cNvPr id="23" name="Shape 19"/>
          <p:cNvSpPr/>
          <p:nvPr/>
        </p:nvSpPr>
        <p:spPr>
          <a:xfrm>
            <a:off x="6262568" y="3461385"/>
            <a:ext cx="476250" cy="476250"/>
          </a:xfrm>
          <a:prstGeom prst="roundRect">
            <a:avLst>
              <a:gd name="adj" fmla="val 192000"/>
            </a:avLst>
          </a:prstGeom>
          <a:solidFill>
            <a:srgbClr val="2C3252"/>
          </a:solidFill>
          <a:ln/>
        </p:spPr>
      </p:sp>
      <p:sp>
        <p:nvSpPr>
          <p:cNvPr id="24" name="Text 20"/>
          <p:cNvSpPr/>
          <p:nvPr/>
        </p:nvSpPr>
        <p:spPr>
          <a:xfrm>
            <a:off x="6405443" y="3580448"/>
            <a:ext cx="190500" cy="238125"/>
          </a:xfrm>
          <a:prstGeom prst="rect">
            <a:avLst/>
          </a:prstGeom>
          <a:noFill/>
          <a:ln/>
        </p:spPr>
        <p:txBody>
          <a:bodyPr wrap="none" lIns="0" tIns="0" rIns="0" bIns="0" rtlCol="0" anchor="t"/>
          <a:lstStyle/>
          <a:p>
            <a:pPr algn="ctr" indent="0" marL="0">
              <a:lnSpc>
                <a:spcPts val="2400"/>
              </a:lnSpc>
              <a:buNone/>
            </a:pPr>
            <a:r>
              <a:rPr lang="en-US" sz="1500" b="1" dirty="0">
                <a:solidFill>
                  <a:srgbClr val="FFFFFF"/>
                </a:solidFill>
                <a:latin typeface="Montserrat Bold" pitchFamily="34" charset="0"/>
                <a:ea typeface="Montserrat Bold" pitchFamily="34" charset="-122"/>
                <a:cs typeface="Montserrat Bold" pitchFamily="34" charset="-120"/>
              </a:rPr>
              <a:t>4</a:t>
            </a:r>
            <a:endParaRPr lang="en-US" sz="1500" dirty="0"/>
          </a:p>
        </p:txBody>
      </p:sp>
      <p:sp>
        <p:nvSpPr>
          <p:cNvPr id="25" name="Text 21"/>
          <p:cNvSpPr/>
          <p:nvPr/>
        </p:nvSpPr>
        <p:spPr>
          <a:xfrm>
            <a:off x="4832866" y="4096345"/>
            <a:ext cx="3335774" cy="496014"/>
          </a:xfrm>
          <a:prstGeom prst="rect">
            <a:avLst/>
          </a:prstGeom>
          <a:noFill/>
          <a:ln/>
        </p:spPr>
        <p:txBody>
          <a:bodyPr wrap="square" lIns="0" tIns="0" rIns="0" bIns="0" rtlCol="0" anchor="t"/>
          <a:lstStyle/>
          <a:p>
            <a:pPr algn="ctr" indent="0" marL="0">
              <a:lnSpc>
                <a:spcPts val="1950"/>
              </a:lnSpc>
              <a:buNone/>
            </a:pPr>
            <a:r>
              <a:rPr lang="en-US" sz="1550" b="1" dirty="0">
                <a:solidFill>
                  <a:srgbClr val="FFFFFF"/>
                </a:solidFill>
                <a:latin typeface="Montserrat Bold" pitchFamily="34" charset="0"/>
                <a:ea typeface="Montserrat Bold" pitchFamily="34" charset="-122"/>
                <a:cs typeface="Montserrat Bold" pitchFamily="34" charset="-120"/>
              </a:rPr>
              <a:t>Open Phase 2 code from GitHub</a:t>
            </a:r>
            <a:endParaRPr lang="en-US" sz="1550" dirty="0"/>
          </a:p>
        </p:txBody>
      </p:sp>
      <p:sp>
        <p:nvSpPr>
          <p:cNvPr id="26" name="Shape 22"/>
          <p:cNvSpPr/>
          <p:nvPr/>
        </p:nvSpPr>
        <p:spPr>
          <a:xfrm>
            <a:off x="793790" y="5170765"/>
            <a:ext cx="7556421" cy="826413"/>
          </a:xfrm>
          <a:prstGeom prst="roundRect">
            <a:avLst>
              <a:gd name="adj" fmla="val 13278"/>
            </a:avLst>
          </a:prstGeom>
          <a:solidFill>
            <a:srgbClr val="0B5494"/>
          </a:solidFill>
          <a:ln/>
        </p:spPr>
      </p:sp>
      <p:sp>
        <p:nvSpPr>
          <p:cNvPr id="27" name="Shape 23"/>
          <p:cNvSpPr/>
          <p:nvPr/>
        </p:nvSpPr>
        <p:spPr>
          <a:xfrm>
            <a:off x="793790" y="5147905"/>
            <a:ext cx="7556421" cy="91440"/>
          </a:xfrm>
          <a:prstGeom prst="roundRect">
            <a:avLst>
              <a:gd name="adj" fmla="val 72930"/>
            </a:avLst>
          </a:prstGeom>
          <a:solidFill>
            <a:srgbClr val="2C3252"/>
          </a:solidFill>
          <a:ln/>
        </p:spPr>
      </p:sp>
      <p:sp>
        <p:nvSpPr>
          <p:cNvPr id="28" name="Shape 24"/>
          <p:cNvSpPr/>
          <p:nvPr/>
        </p:nvSpPr>
        <p:spPr>
          <a:xfrm>
            <a:off x="4333875" y="4932640"/>
            <a:ext cx="476250" cy="476250"/>
          </a:xfrm>
          <a:prstGeom prst="roundRect">
            <a:avLst>
              <a:gd name="adj" fmla="val 192000"/>
            </a:avLst>
          </a:prstGeom>
          <a:solidFill>
            <a:srgbClr val="2C3252"/>
          </a:solidFill>
          <a:ln/>
        </p:spPr>
      </p:sp>
      <p:sp>
        <p:nvSpPr>
          <p:cNvPr id="29" name="Text 25"/>
          <p:cNvSpPr/>
          <p:nvPr/>
        </p:nvSpPr>
        <p:spPr>
          <a:xfrm>
            <a:off x="4476750" y="5051703"/>
            <a:ext cx="190500" cy="238125"/>
          </a:xfrm>
          <a:prstGeom prst="rect">
            <a:avLst/>
          </a:prstGeom>
          <a:noFill/>
          <a:ln/>
        </p:spPr>
        <p:txBody>
          <a:bodyPr wrap="none" lIns="0" tIns="0" rIns="0" bIns="0" rtlCol="0" anchor="t"/>
          <a:lstStyle/>
          <a:p>
            <a:pPr algn="ctr" indent="0" marL="0">
              <a:lnSpc>
                <a:spcPts val="2400"/>
              </a:lnSpc>
              <a:buNone/>
            </a:pPr>
            <a:r>
              <a:rPr lang="en-US" sz="1500" b="1" dirty="0">
                <a:solidFill>
                  <a:srgbClr val="FFFFFF"/>
                </a:solidFill>
                <a:latin typeface="Montserrat Bold" pitchFamily="34" charset="0"/>
                <a:ea typeface="Montserrat Bold" pitchFamily="34" charset="-122"/>
                <a:cs typeface="Montserrat Bold" pitchFamily="34" charset="-120"/>
              </a:rPr>
              <a:t>5</a:t>
            </a:r>
            <a:endParaRPr lang="en-US" sz="1500" dirty="0"/>
          </a:p>
        </p:txBody>
      </p:sp>
      <p:sp>
        <p:nvSpPr>
          <p:cNvPr id="30" name="Text 26"/>
          <p:cNvSpPr/>
          <p:nvPr/>
        </p:nvSpPr>
        <p:spPr>
          <a:xfrm>
            <a:off x="3579614" y="5567601"/>
            <a:ext cx="1984653" cy="248007"/>
          </a:xfrm>
          <a:prstGeom prst="rect">
            <a:avLst/>
          </a:prstGeom>
          <a:noFill/>
          <a:ln/>
        </p:spPr>
        <p:txBody>
          <a:bodyPr wrap="none" lIns="0" tIns="0" rIns="0" bIns="0" rtlCol="0" anchor="t"/>
          <a:lstStyle/>
          <a:p>
            <a:pPr algn="ctr" indent="0" marL="0">
              <a:lnSpc>
                <a:spcPts val="1950"/>
              </a:lnSpc>
              <a:buNone/>
            </a:pPr>
            <a:r>
              <a:rPr lang="en-US" sz="1550" b="1" dirty="0">
                <a:solidFill>
                  <a:srgbClr val="FFFFFF"/>
                </a:solidFill>
                <a:latin typeface="Montserrat Bold" pitchFamily="34" charset="0"/>
                <a:ea typeface="Montserrat Bold" pitchFamily="34" charset="-122"/>
                <a:cs typeface="Montserrat Bold" pitchFamily="34" charset="-120"/>
              </a:rPr>
              <a:t>Upload and test!</a:t>
            </a:r>
            <a:endParaRPr lang="en-US" sz="1550" dirty="0"/>
          </a:p>
        </p:txBody>
      </p:sp>
      <p:sp>
        <p:nvSpPr>
          <p:cNvPr id="31" name="Text 27"/>
          <p:cNvSpPr/>
          <p:nvPr/>
        </p:nvSpPr>
        <p:spPr>
          <a:xfrm>
            <a:off x="793790" y="6235303"/>
            <a:ext cx="2416493" cy="297656"/>
          </a:xfrm>
          <a:prstGeom prst="rect">
            <a:avLst/>
          </a:prstGeom>
          <a:noFill/>
          <a:ln/>
        </p:spPr>
        <p:txBody>
          <a:bodyPr wrap="none" lIns="0" tIns="0" rIns="0" bIns="0" rtlCol="0" anchor="t"/>
          <a:lstStyle/>
          <a:p>
            <a:pPr algn="l" indent="0" marL="0">
              <a:lnSpc>
                <a:spcPts val="2300"/>
              </a:lnSpc>
              <a:buNone/>
            </a:pPr>
            <a:r>
              <a:rPr lang="en-US" sz="1850" b="1" dirty="0">
                <a:solidFill>
                  <a:srgbClr val="EEA526"/>
                </a:solidFill>
                <a:latin typeface="Montserrat Bold" pitchFamily="34" charset="0"/>
                <a:ea typeface="Montserrat Bold" pitchFamily="34" charset="-122"/>
                <a:cs typeface="Montserrat Bold" pitchFamily="34" charset="-120"/>
              </a:rPr>
              <a:t>Expected Behavior:</a:t>
            </a:r>
            <a:endParaRPr lang="en-US" sz="1850" dirty="0"/>
          </a:p>
        </p:txBody>
      </p:sp>
      <p:sp>
        <p:nvSpPr>
          <p:cNvPr id="32" name="Text 28"/>
          <p:cNvSpPr/>
          <p:nvPr/>
        </p:nvSpPr>
        <p:spPr>
          <a:xfrm>
            <a:off x="793790" y="6771084"/>
            <a:ext cx="7556421" cy="254079"/>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FFFFFF"/>
                </a:solidFill>
                <a:latin typeface="Montserrat" pitchFamily="34" charset="0"/>
                <a:ea typeface="Montserrat" pitchFamily="34" charset="-122"/>
                <a:cs typeface="Montserrat" pitchFamily="34" charset="-120"/>
              </a:rPr>
              <a:t>Press button → LED toggles + buzzer beeps</a:t>
            </a:r>
            <a:endParaRPr lang="en-US" sz="1250" dirty="0"/>
          </a:p>
        </p:txBody>
      </p:sp>
      <p:sp>
        <p:nvSpPr>
          <p:cNvPr id="33" name="Text 29"/>
          <p:cNvSpPr/>
          <p:nvPr/>
        </p:nvSpPr>
        <p:spPr>
          <a:xfrm>
            <a:off x="793790" y="7080647"/>
            <a:ext cx="7556421" cy="254079"/>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FFFFFF"/>
                </a:solidFill>
                <a:latin typeface="Montserrat" pitchFamily="34" charset="0"/>
                <a:ea typeface="Montserrat" pitchFamily="34" charset="-122"/>
                <a:cs typeface="Montserrat" pitchFamily="34" charset="-120"/>
              </a:rPr>
              <a:t>Press again → LED toggles opposite way + beep</a:t>
            </a:r>
            <a:endParaRPr lang="en-US" sz="1250" dirty="0"/>
          </a:p>
        </p:txBody>
      </p:sp>
      <p:pic>
        <p:nvPicPr>
          <p:cNvPr id="34" name="Image 2" descr="preencoded.png">    </p:cNvPr>
          <p:cNvPicPr>
            <a:picLocks noChangeAspect="1"/>
          </p:cNvPicPr>
          <p:nvPr/>
        </p:nvPicPr>
        <p:blipFill>
          <a:blip r:embed="rId3"/>
          <a:stretch>
            <a:fillRect/>
          </a:stretch>
        </p:blipFill>
        <p:spPr>
          <a:xfrm>
            <a:off x="164663" y="164663"/>
            <a:ext cx="525899" cy="525899"/>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793790" y="1522809"/>
            <a:ext cx="9068872" cy="620078"/>
          </a:xfrm>
          <a:prstGeom prst="rect">
            <a:avLst/>
          </a:prstGeom>
          <a:noFill/>
          <a:ln/>
        </p:spPr>
        <p:txBody>
          <a:bodyPr wrap="none" lIns="0" tIns="0" rIns="0" bIns="0" rtlCol="0" anchor="t"/>
          <a:lstStyle/>
          <a:p>
            <a:pPr algn="l" indent="0" marL="0">
              <a:lnSpc>
                <a:spcPts val="4850"/>
              </a:lnSpc>
              <a:buNone/>
            </a:pPr>
            <a:r>
              <a:rPr lang="en-US" sz="3900" b="1" dirty="0">
                <a:solidFill>
                  <a:srgbClr val="FFFFFF"/>
                </a:solidFill>
                <a:latin typeface="Montserrat Bold" pitchFamily="34" charset="0"/>
                <a:ea typeface="Montserrat Bold" pitchFamily="34" charset="-122"/>
                <a:cs typeface="Montserrat Bold" pitchFamily="34" charset="-120"/>
              </a:rPr>
              <a:t>Phase 3</a:t>
            </a:r>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 - Proximity Alarm (CHAOS)</a:t>
            </a:r>
            <a:endParaRPr lang="en-US" sz="3900" dirty="0"/>
          </a:p>
        </p:txBody>
      </p:sp>
      <p:sp>
        <p:nvSpPr>
          <p:cNvPr id="3" name="Text 1"/>
          <p:cNvSpPr/>
          <p:nvPr/>
        </p:nvSpPr>
        <p:spPr>
          <a:xfrm>
            <a:off x="793790" y="2638901"/>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Goal:</a:t>
            </a:r>
            <a:endParaRPr lang="en-US" sz="2300" dirty="0"/>
          </a:p>
        </p:txBody>
      </p:sp>
      <p:sp>
        <p:nvSpPr>
          <p:cNvPr id="4" name="Text 2"/>
          <p:cNvSpPr/>
          <p:nvPr/>
        </p:nvSpPr>
        <p:spPr>
          <a:xfrm>
            <a:off x="793790" y="3209330"/>
            <a:ext cx="6279356" cy="793909"/>
          </a:xfrm>
          <a:prstGeom prst="rect">
            <a:avLst/>
          </a:prstGeom>
          <a:noFill/>
          <a:ln/>
        </p:spPr>
        <p:txBody>
          <a:bodyPr wrap="square" lIns="0" tIns="0" rIns="0" bIns="0" rtlCol="0" anchor="t"/>
          <a:lstStyle/>
          <a:p>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Distance-sensing alarm system that beeps faster as objects approach</a:t>
            </a:r>
            <a:endParaRPr lang="en-US" sz="1950" dirty="0"/>
          </a:p>
        </p:txBody>
      </p:sp>
      <p:sp>
        <p:nvSpPr>
          <p:cNvPr id="5" name="Text 3"/>
          <p:cNvSpPr/>
          <p:nvPr/>
        </p:nvSpPr>
        <p:spPr>
          <a:xfrm>
            <a:off x="793790" y="4201597"/>
            <a:ext cx="3456503"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You're Learning:</a:t>
            </a:r>
            <a:endParaRPr lang="en-US" sz="2300" dirty="0"/>
          </a:p>
        </p:txBody>
      </p:sp>
      <p:sp>
        <p:nvSpPr>
          <p:cNvPr id="6" name="Text 4"/>
          <p:cNvSpPr/>
          <p:nvPr/>
        </p:nvSpPr>
        <p:spPr>
          <a:xfrm>
            <a:off x="793790" y="4772025"/>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Ultrasonic distance measurement</a:t>
            </a:r>
            <a:endParaRPr lang="en-US" sz="1550" dirty="0"/>
          </a:p>
        </p:txBody>
      </p:sp>
      <p:sp>
        <p:nvSpPr>
          <p:cNvPr id="7" name="Text 5"/>
          <p:cNvSpPr/>
          <p:nvPr/>
        </p:nvSpPr>
        <p:spPr>
          <a:xfrm>
            <a:off x="793790" y="5158978"/>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Shift register control for displays</a:t>
            </a:r>
            <a:endParaRPr lang="en-US" sz="1550" dirty="0"/>
          </a:p>
        </p:txBody>
      </p:sp>
      <p:sp>
        <p:nvSpPr>
          <p:cNvPr id="8" name="Text 6"/>
          <p:cNvSpPr/>
          <p:nvPr/>
        </p:nvSpPr>
        <p:spPr>
          <a:xfrm>
            <a:off x="793790" y="5545931"/>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Display multiplexing</a:t>
            </a:r>
            <a:endParaRPr lang="en-US" sz="1550" dirty="0"/>
          </a:p>
        </p:txBody>
      </p:sp>
      <p:sp>
        <p:nvSpPr>
          <p:cNvPr id="9" name="Text 7"/>
          <p:cNvSpPr/>
          <p:nvPr/>
        </p:nvSpPr>
        <p:spPr>
          <a:xfrm>
            <a:off x="793790" y="5932884"/>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Variable alarm behavior based on sensor input</a:t>
            </a:r>
            <a:endParaRPr lang="en-US" sz="1550" dirty="0"/>
          </a:p>
        </p:txBody>
      </p:sp>
      <p:sp>
        <p:nvSpPr>
          <p:cNvPr id="10" name="Text 8"/>
          <p:cNvSpPr/>
          <p:nvPr/>
        </p:nvSpPr>
        <p:spPr>
          <a:xfrm>
            <a:off x="793790" y="6319838"/>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Complete system integration</a:t>
            </a:r>
            <a:endParaRPr lang="en-US" sz="1550" dirty="0"/>
          </a:p>
        </p:txBody>
      </p:sp>
      <p:sp>
        <p:nvSpPr>
          <p:cNvPr id="11" name="Text 9"/>
          <p:cNvSpPr/>
          <p:nvPr/>
        </p:nvSpPr>
        <p:spPr>
          <a:xfrm>
            <a:off x="7564874" y="2638901"/>
            <a:ext cx="3845957"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Real-World Applications:</a:t>
            </a:r>
            <a:endParaRPr lang="en-US" sz="2300" dirty="0"/>
          </a:p>
        </p:txBody>
      </p:sp>
      <p:sp>
        <p:nvSpPr>
          <p:cNvPr id="12" name="Text 10"/>
          <p:cNvSpPr/>
          <p:nvPr/>
        </p:nvSpPr>
        <p:spPr>
          <a:xfrm>
            <a:off x="7564874" y="3209330"/>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Car parking sensors (backup alarms)</a:t>
            </a:r>
            <a:endParaRPr lang="en-US" sz="1550" dirty="0"/>
          </a:p>
        </p:txBody>
      </p:sp>
      <p:sp>
        <p:nvSpPr>
          <p:cNvPr id="13" name="Text 11"/>
          <p:cNvSpPr/>
          <p:nvPr/>
        </p:nvSpPr>
        <p:spPr>
          <a:xfrm>
            <a:off x="7564874" y="3596283"/>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Security/intrusion detection</a:t>
            </a:r>
            <a:endParaRPr lang="en-US" sz="1550" dirty="0"/>
          </a:p>
        </p:txBody>
      </p:sp>
      <p:sp>
        <p:nvSpPr>
          <p:cNvPr id="14" name="Text 12"/>
          <p:cNvSpPr/>
          <p:nvPr/>
        </p:nvSpPr>
        <p:spPr>
          <a:xfrm>
            <a:off x="7564874" y="3983236"/>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Automated door systems</a:t>
            </a:r>
            <a:endParaRPr lang="en-US" sz="1550" dirty="0"/>
          </a:p>
        </p:txBody>
      </p:sp>
      <p:pic>
        <p:nvPicPr>
          <p:cNvPr id="15"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sp>
        <p:nvSpPr>
          <p:cNvPr id="2" name="Text 0"/>
          <p:cNvSpPr/>
          <p:nvPr/>
        </p:nvSpPr>
        <p:spPr>
          <a:xfrm>
            <a:off x="793790" y="1952863"/>
            <a:ext cx="8174355"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Phase 3 - The Complete System</a:t>
            </a:r>
            <a:endParaRPr lang="en-US" sz="3900" dirty="0"/>
          </a:p>
        </p:txBody>
      </p:sp>
      <p:sp>
        <p:nvSpPr>
          <p:cNvPr id="3" name="Text 1"/>
          <p:cNvSpPr/>
          <p:nvPr/>
        </p:nvSpPr>
        <p:spPr>
          <a:xfrm>
            <a:off x="793790" y="2652236"/>
            <a:ext cx="4711184"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This is a FULL IoT system with:</a:t>
            </a:r>
            <a:endParaRPr lang="en-US" sz="2300" dirty="0"/>
          </a:p>
        </p:txBody>
      </p:sp>
      <p:sp>
        <p:nvSpPr>
          <p:cNvPr id="4" name="Shape 2"/>
          <p:cNvSpPr/>
          <p:nvPr/>
        </p:nvSpPr>
        <p:spPr>
          <a:xfrm>
            <a:off x="793790" y="3321963"/>
            <a:ext cx="4215289" cy="2954655"/>
          </a:xfrm>
          <a:prstGeom prst="roundRect">
            <a:avLst>
              <a:gd name="adj" fmla="val 2821"/>
            </a:avLst>
          </a:prstGeom>
          <a:solidFill>
            <a:srgbClr val="2D3353"/>
          </a:solidFill>
          <a:ln w="7620">
            <a:solidFill>
              <a:srgbClr val="464C6C"/>
            </a:solidFill>
            <a:prstDash val="solid"/>
          </a:ln>
        </p:spPr>
      </p:sp>
      <p:sp>
        <p:nvSpPr>
          <p:cNvPr id="5" name="Text 3"/>
          <p:cNvSpPr/>
          <p:nvPr/>
        </p:nvSpPr>
        <p:spPr>
          <a:xfrm>
            <a:off x="999768" y="3527941"/>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Input:</a:t>
            </a:r>
            <a:endParaRPr lang="en-US" sz="1950" dirty="0"/>
          </a:p>
        </p:txBody>
      </p:sp>
      <p:sp>
        <p:nvSpPr>
          <p:cNvPr id="6" name="Text 4"/>
          <p:cNvSpPr/>
          <p:nvPr/>
        </p:nvSpPr>
        <p:spPr>
          <a:xfrm>
            <a:off x="999768" y="3957161"/>
            <a:ext cx="3803333" cy="635079"/>
          </a:xfrm>
          <a:prstGeom prst="rect">
            <a:avLst/>
          </a:prstGeom>
          <a:noFill/>
          <a:ln/>
        </p:spPr>
        <p:txBody>
          <a:bodyPr wrap="squar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Ultrasonic sensor measures distance (2-400cm)</a:t>
            </a:r>
            <a:endParaRPr lang="en-US" sz="1550" dirty="0"/>
          </a:p>
        </p:txBody>
      </p:sp>
      <p:sp>
        <p:nvSpPr>
          <p:cNvPr id="7" name="Shape 5"/>
          <p:cNvSpPr/>
          <p:nvPr/>
        </p:nvSpPr>
        <p:spPr>
          <a:xfrm>
            <a:off x="5207437" y="3321963"/>
            <a:ext cx="4215408" cy="2954655"/>
          </a:xfrm>
          <a:prstGeom prst="roundRect">
            <a:avLst>
              <a:gd name="adj" fmla="val 2821"/>
            </a:avLst>
          </a:prstGeom>
          <a:solidFill>
            <a:srgbClr val="2D3353"/>
          </a:solidFill>
          <a:ln w="7620">
            <a:solidFill>
              <a:srgbClr val="464C6C"/>
            </a:solidFill>
            <a:prstDash val="solid"/>
          </a:ln>
        </p:spPr>
      </p:sp>
      <p:sp>
        <p:nvSpPr>
          <p:cNvPr id="8" name="Text 6"/>
          <p:cNvSpPr/>
          <p:nvPr/>
        </p:nvSpPr>
        <p:spPr>
          <a:xfrm>
            <a:off x="5413415" y="3527941"/>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Processing:</a:t>
            </a:r>
            <a:endParaRPr lang="en-US" sz="1950" dirty="0"/>
          </a:p>
        </p:txBody>
      </p:sp>
      <p:sp>
        <p:nvSpPr>
          <p:cNvPr id="9" name="Text 7"/>
          <p:cNvSpPr/>
          <p:nvPr/>
        </p:nvSpPr>
        <p:spPr>
          <a:xfrm>
            <a:off x="5413415" y="3957161"/>
            <a:ext cx="3803452" cy="635079"/>
          </a:xfrm>
          <a:prstGeom prst="rect">
            <a:avLst/>
          </a:prstGeom>
          <a:noFill/>
          <a:ln/>
        </p:spPr>
        <p:txBody>
          <a:bodyPr wrap="squar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Arduino calculates beep rate based on distance</a:t>
            </a:r>
            <a:endParaRPr lang="en-US" sz="1550" dirty="0"/>
          </a:p>
        </p:txBody>
      </p:sp>
      <p:sp>
        <p:nvSpPr>
          <p:cNvPr id="10" name="Shape 8"/>
          <p:cNvSpPr/>
          <p:nvPr/>
        </p:nvSpPr>
        <p:spPr>
          <a:xfrm>
            <a:off x="9621203" y="3321963"/>
            <a:ext cx="4215289" cy="2954655"/>
          </a:xfrm>
          <a:prstGeom prst="roundRect">
            <a:avLst>
              <a:gd name="adj" fmla="val 2821"/>
            </a:avLst>
          </a:prstGeom>
          <a:solidFill>
            <a:srgbClr val="2D3353"/>
          </a:solidFill>
          <a:ln w="7620">
            <a:solidFill>
              <a:srgbClr val="464C6C"/>
            </a:solidFill>
            <a:prstDash val="solid"/>
          </a:ln>
        </p:spPr>
      </p:sp>
      <p:sp>
        <p:nvSpPr>
          <p:cNvPr id="11" name="Text 9"/>
          <p:cNvSpPr/>
          <p:nvPr/>
        </p:nvSpPr>
        <p:spPr>
          <a:xfrm>
            <a:off x="9827181" y="3527941"/>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Outputs:</a:t>
            </a:r>
            <a:endParaRPr lang="en-US" sz="1950" dirty="0"/>
          </a:p>
        </p:txBody>
      </p:sp>
      <p:sp>
        <p:nvSpPr>
          <p:cNvPr id="12" name="Text 10"/>
          <p:cNvSpPr/>
          <p:nvPr/>
        </p:nvSpPr>
        <p:spPr>
          <a:xfrm>
            <a:off x="9827181" y="3957161"/>
            <a:ext cx="380333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4-digit display shows distance in cm</a:t>
            </a:r>
            <a:endParaRPr lang="en-US" sz="1550" dirty="0"/>
          </a:p>
        </p:txBody>
      </p:sp>
      <p:sp>
        <p:nvSpPr>
          <p:cNvPr id="13" name="Text 11"/>
          <p:cNvSpPr/>
          <p:nvPr/>
        </p:nvSpPr>
        <p:spPr>
          <a:xfrm>
            <a:off x="9827181" y="4661654"/>
            <a:ext cx="380333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LED lights at ≤5cm</a:t>
            </a:r>
            <a:endParaRPr lang="en-US" sz="1550" dirty="0"/>
          </a:p>
        </p:txBody>
      </p:sp>
      <p:sp>
        <p:nvSpPr>
          <p:cNvPr id="14" name="Text 12"/>
          <p:cNvSpPr/>
          <p:nvPr/>
        </p:nvSpPr>
        <p:spPr>
          <a:xfrm>
            <a:off x="9827181" y="5048607"/>
            <a:ext cx="380333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Buzzer beeps at ≤10cm (faster as distance decreases)</a:t>
            </a:r>
            <a:endParaRPr lang="en-US" sz="1550" dirty="0"/>
          </a:p>
        </p:txBody>
      </p:sp>
      <p:sp>
        <p:nvSpPr>
          <p:cNvPr id="15" name="Text 13"/>
          <p:cNvSpPr/>
          <p:nvPr/>
        </p:nvSpPr>
        <p:spPr>
          <a:xfrm>
            <a:off x="9827181" y="5753100"/>
            <a:ext cx="380333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Mute button for buzzer control</a:t>
            </a:r>
            <a:endParaRPr lang="en-US" sz="1550" dirty="0"/>
          </a:p>
        </p:txBody>
      </p:sp>
      <p:pic>
        <p:nvPicPr>
          <p:cNvPr id="16"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55971"/>
            <a:ext cx="5837634"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Phase 3 - Components</a:t>
            </a:r>
            <a:endParaRPr lang="en-US" sz="3900" dirty="0"/>
          </a:p>
        </p:txBody>
      </p:sp>
      <p:sp>
        <p:nvSpPr>
          <p:cNvPr id="4" name="Text 1"/>
          <p:cNvSpPr/>
          <p:nvPr/>
        </p:nvSpPr>
        <p:spPr>
          <a:xfrm>
            <a:off x="793790" y="2755344"/>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You Need:</a:t>
            </a:r>
            <a:endParaRPr lang="en-US" sz="2300" dirty="0"/>
          </a:p>
        </p:txBody>
      </p:sp>
      <p:sp>
        <p:nvSpPr>
          <p:cNvPr id="5" name="Text 2"/>
          <p:cNvSpPr/>
          <p:nvPr/>
        </p:nvSpPr>
        <p:spPr>
          <a:xfrm>
            <a:off x="793790" y="3603665"/>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HC-SR04 Ultrasonic Sensor</a:t>
            </a:r>
            <a:endParaRPr lang="en-US" sz="1550" dirty="0"/>
          </a:p>
        </p:txBody>
      </p:sp>
      <p:sp>
        <p:nvSpPr>
          <p:cNvPr id="6" name="Text 3"/>
          <p:cNvSpPr/>
          <p:nvPr/>
        </p:nvSpPr>
        <p:spPr>
          <a:xfrm>
            <a:off x="793790" y="3990618"/>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4-Digit 7-Segment Display</a:t>
            </a:r>
            <a:endParaRPr lang="en-US" sz="1550" dirty="0"/>
          </a:p>
        </p:txBody>
      </p:sp>
      <p:sp>
        <p:nvSpPr>
          <p:cNvPr id="7" name="Text 4"/>
          <p:cNvSpPr/>
          <p:nvPr/>
        </p:nvSpPr>
        <p:spPr>
          <a:xfrm>
            <a:off x="793790" y="4377571"/>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74HC595 Shift Register (may be built into display)</a:t>
            </a:r>
            <a:endParaRPr lang="en-US" sz="1550" dirty="0"/>
          </a:p>
        </p:txBody>
      </p:sp>
      <p:sp>
        <p:nvSpPr>
          <p:cNvPr id="8" name="Text 5"/>
          <p:cNvSpPr/>
          <p:nvPr/>
        </p:nvSpPr>
        <p:spPr>
          <a:xfrm>
            <a:off x="793790" y="5082064"/>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LED, Buzzer, Button (from Phase 2 - keep connected!)</a:t>
            </a:r>
            <a:endParaRPr lang="en-US" sz="1550" dirty="0"/>
          </a:p>
        </p:txBody>
      </p:sp>
      <p:sp>
        <p:nvSpPr>
          <p:cNvPr id="9" name="Text 6"/>
          <p:cNvSpPr/>
          <p:nvPr/>
        </p:nvSpPr>
        <p:spPr>
          <a:xfrm>
            <a:off x="793790" y="5786557"/>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Multiple jumper wires</a:t>
            </a:r>
            <a:endParaRPr lang="en-US" sz="1550" dirty="0"/>
          </a:p>
        </p:txBody>
      </p:sp>
      <p:sp>
        <p:nvSpPr>
          <p:cNvPr id="10" name="Shape 7"/>
          <p:cNvSpPr/>
          <p:nvPr/>
        </p:nvSpPr>
        <p:spPr>
          <a:xfrm>
            <a:off x="4821674" y="4060150"/>
            <a:ext cx="3536156" cy="1478280"/>
          </a:xfrm>
          <a:prstGeom prst="roundRect">
            <a:avLst>
              <a:gd name="adj" fmla="val 5639"/>
            </a:avLst>
          </a:prstGeom>
          <a:solidFill>
            <a:srgbClr val="1B1E32"/>
          </a:solidFill>
          <a:ln/>
        </p:spPr>
      </p:sp>
      <p:pic>
        <p:nvPicPr>
          <p:cNvPr id="11" name="Image 1" descr="preencoded.png">    </p:cNvPr>
          <p:cNvPicPr>
            <a:picLocks noChangeAspect="1"/>
          </p:cNvPicPr>
          <p:nvPr/>
        </p:nvPicPr>
        <p:blipFill>
          <a:blip r:embed="rId2"/>
          <a:stretch>
            <a:fillRect/>
          </a:stretch>
        </p:blipFill>
        <p:spPr>
          <a:xfrm>
            <a:off x="5020032" y="4355425"/>
            <a:ext cx="248007" cy="198358"/>
          </a:xfrm>
          <a:prstGeom prst="rect">
            <a:avLst/>
          </a:prstGeom>
        </p:spPr>
      </p:pic>
      <p:sp>
        <p:nvSpPr>
          <p:cNvPr id="12" name="Text 8"/>
          <p:cNvSpPr/>
          <p:nvPr/>
        </p:nvSpPr>
        <p:spPr>
          <a:xfrm>
            <a:off x="5466398" y="4308038"/>
            <a:ext cx="2693075" cy="952619"/>
          </a:xfrm>
          <a:prstGeom prst="rect">
            <a:avLst/>
          </a:prstGeom>
          <a:noFill/>
          <a:ln/>
        </p:spPr>
        <p:txBody>
          <a:bodyPr wrap="squar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Complex Wiring:</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This is the most involved - take your time!</a:t>
            </a:r>
            <a:endParaRPr lang="en-US" sz="1550" dirty="0"/>
          </a:p>
        </p:txBody>
      </p:sp>
      <p:pic>
        <p:nvPicPr>
          <p:cNvPr id="13" name="Image 2" descr="preencoded.png">    </p:cNvPr>
          <p:cNvPicPr>
            <a:picLocks noChangeAspect="1"/>
          </p:cNvPicPr>
          <p:nvPr/>
        </p:nvPicPr>
        <p:blipFill>
          <a:blip r:embed="rId3"/>
          <a:stretch>
            <a:fillRect/>
          </a:stretch>
        </p:blipFill>
        <p:spPr>
          <a:xfrm>
            <a:off x="164663" y="164663"/>
            <a:ext cx="525899" cy="525899"/>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sp>
        <p:nvSpPr>
          <p:cNvPr id="2" name="Text 0"/>
          <p:cNvSpPr/>
          <p:nvPr/>
        </p:nvSpPr>
        <p:spPr>
          <a:xfrm>
            <a:off x="793790" y="1373981"/>
            <a:ext cx="7738705"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Phase 3 - Critical Connections</a:t>
            </a:r>
            <a:endParaRPr lang="en-US" sz="3900" dirty="0"/>
          </a:p>
        </p:txBody>
      </p:sp>
      <p:sp>
        <p:nvSpPr>
          <p:cNvPr id="3" name="Text 1"/>
          <p:cNvSpPr/>
          <p:nvPr/>
        </p:nvSpPr>
        <p:spPr>
          <a:xfrm>
            <a:off x="793790" y="2490073"/>
            <a:ext cx="372760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Shift Register &amp; Display:</a:t>
            </a:r>
            <a:endParaRPr lang="en-US" sz="2300" dirty="0"/>
          </a:p>
        </p:txBody>
      </p:sp>
      <p:sp>
        <p:nvSpPr>
          <p:cNvPr id="4" name="Text 2"/>
          <p:cNvSpPr/>
          <p:nvPr/>
        </p:nvSpPr>
        <p:spPr>
          <a:xfrm>
            <a:off x="793790" y="3060502"/>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4 → Data</a:t>
            </a:r>
            <a:endParaRPr lang="en-US" sz="1550" dirty="0"/>
          </a:p>
        </p:txBody>
      </p:sp>
      <p:sp>
        <p:nvSpPr>
          <p:cNvPr id="5" name="Text 3"/>
          <p:cNvSpPr/>
          <p:nvPr/>
        </p:nvSpPr>
        <p:spPr>
          <a:xfrm>
            <a:off x="793790" y="3447455"/>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5 → Latch</a:t>
            </a:r>
            <a:endParaRPr lang="en-US" sz="1550" dirty="0"/>
          </a:p>
        </p:txBody>
      </p:sp>
      <p:sp>
        <p:nvSpPr>
          <p:cNvPr id="6" name="Text 4"/>
          <p:cNvSpPr/>
          <p:nvPr/>
        </p:nvSpPr>
        <p:spPr>
          <a:xfrm>
            <a:off x="793790" y="3834408"/>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6 → Clock</a:t>
            </a:r>
            <a:endParaRPr lang="en-US" sz="1550" dirty="0"/>
          </a:p>
        </p:txBody>
      </p:sp>
      <p:sp>
        <p:nvSpPr>
          <p:cNvPr id="7" name="Text 5"/>
          <p:cNvSpPr/>
          <p:nvPr/>
        </p:nvSpPr>
        <p:spPr>
          <a:xfrm>
            <a:off x="793790" y="4221361"/>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Pins 9-12 → Display common cathodes</a:t>
            </a:r>
            <a:endParaRPr lang="en-US" sz="1550" dirty="0"/>
          </a:p>
        </p:txBody>
      </p:sp>
      <p:sp>
        <p:nvSpPr>
          <p:cNvPr id="8" name="Text 6"/>
          <p:cNvSpPr/>
          <p:nvPr/>
        </p:nvSpPr>
        <p:spPr>
          <a:xfrm>
            <a:off x="793790" y="473725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Ultrasonic Sensor:</a:t>
            </a:r>
            <a:endParaRPr lang="en-US" sz="2300" dirty="0"/>
          </a:p>
        </p:txBody>
      </p:sp>
      <p:sp>
        <p:nvSpPr>
          <p:cNvPr id="9" name="Text 7"/>
          <p:cNvSpPr/>
          <p:nvPr/>
        </p:nvSpPr>
        <p:spPr>
          <a:xfrm>
            <a:off x="793790" y="530768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2 → TRIG</a:t>
            </a:r>
            <a:endParaRPr lang="en-US" sz="1550" dirty="0"/>
          </a:p>
        </p:txBody>
      </p:sp>
      <p:sp>
        <p:nvSpPr>
          <p:cNvPr id="10" name="Text 8"/>
          <p:cNvSpPr/>
          <p:nvPr/>
        </p:nvSpPr>
        <p:spPr>
          <a:xfrm>
            <a:off x="793790" y="5694640"/>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Pin 3 → ECHO</a:t>
            </a:r>
            <a:endParaRPr lang="en-US" sz="1550" dirty="0"/>
          </a:p>
        </p:txBody>
      </p:sp>
      <p:sp>
        <p:nvSpPr>
          <p:cNvPr id="11" name="Text 9"/>
          <p:cNvSpPr/>
          <p:nvPr/>
        </p:nvSpPr>
        <p:spPr>
          <a:xfrm>
            <a:off x="793790" y="6081593"/>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VCC → 5V rail</a:t>
            </a:r>
            <a:endParaRPr lang="en-US" sz="1550" dirty="0"/>
          </a:p>
        </p:txBody>
      </p:sp>
      <p:sp>
        <p:nvSpPr>
          <p:cNvPr id="12" name="Text 10"/>
          <p:cNvSpPr/>
          <p:nvPr/>
        </p:nvSpPr>
        <p:spPr>
          <a:xfrm>
            <a:off x="793790" y="646854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GND → Ground rail</a:t>
            </a:r>
            <a:endParaRPr lang="en-US" sz="1550" dirty="0"/>
          </a:p>
        </p:txBody>
      </p:sp>
      <p:sp>
        <p:nvSpPr>
          <p:cNvPr id="13" name="Shape 11"/>
          <p:cNvSpPr/>
          <p:nvPr/>
        </p:nvSpPr>
        <p:spPr>
          <a:xfrm>
            <a:off x="7564874" y="3993237"/>
            <a:ext cx="6279356" cy="1160740"/>
          </a:xfrm>
          <a:prstGeom prst="roundRect">
            <a:avLst>
              <a:gd name="adj" fmla="val 7182"/>
            </a:avLst>
          </a:prstGeom>
          <a:solidFill>
            <a:srgbClr val="1B1E32"/>
          </a:solidFill>
          <a:ln/>
        </p:spPr>
      </p:sp>
      <p:pic>
        <p:nvPicPr>
          <p:cNvPr id="14" name="Image 0" descr="preencoded.png">    </p:cNvPr>
          <p:cNvPicPr>
            <a:picLocks noChangeAspect="1"/>
          </p:cNvPicPr>
          <p:nvPr/>
        </p:nvPicPr>
        <p:blipFill>
          <a:blip r:embed="rId1"/>
          <a:stretch>
            <a:fillRect/>
          </a:stretch>
        </p:blipFill>
        <p:spPr>
          <a:xfrm>
            <a:off x="7763232" y="4288512"/>
            <a:ext cx="248007" cy="198358"/>
          </a:xfrm>
          <a:prstGeom prst="rect">
            <a:avLst/>
          </a:prstGeom>
        </p:spPr>
      </p:pic>
      <p:sp>
        <p:nvSpPr>
          <p:cNvPr id="15" name="Text 12"/>
          <p:cNvSpPr/>
          <p:nvPr/>
        </p:nvSpPr>
        <p:spPr>
          <a:xfrm>
            <a:off x="8209598" y="4241125"/>
            <a:ext cx="5436275" cy="635079"/>
          </a:xfrm>
          <a:prstGeom prst="rect">
            <a:avLst/>
          </a:prstGeom>
          <a:noFill/>
          <a:ln/>
        </p:spPr>
        <p:txBody>
          <a:bodyPr wrap="squar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Keep Phase 2 components:</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Pin 7 (buzzer), Pin 8 (button), Pin 13 (LED)</a:t>
            </a:r>
            <a:endParaRPr lang="en-US" sz="1550" dirty="0"/>
          </a:p>
        </p:txBody>
      </p:sp>
      <p:pic>
        <p:nvPicPr>
          <p:cNvPr id="16" name="Image 1" descr="preencoded.png">    </p:cNvPr>
          <p:cNvPicPr>
            <a:picLocks noChangeAspect="1"/>
          </p:cNvPicPr>
          <p:nvPr/>
        </p:nvPicPr>
        <p:blipFill>
          <a:blip r:embed="rId2"/>
          <a:stretch>
            <a:fillRect/>
          </a:stretch>
        </p:blipFill>
        <p:spPr>
          <a:xfrm>
            <a:off x="164663" y="164663"/>
            <a:ext cx="525899" cy="525899"/>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sp>
        <p:nvSpPr>
          <p:cNvPr id="2" name="Text 0"/>
          <p:cNvSpPr/>
          <p:nvPr/>
        </p:nvSpPr>
        <p:spPr>
          <a:xfrm>
            <a:off x="793790" y="884277"/>
            <a:ext cx="4420553" cy="527090"/>
          </a:xfrm>
          <a:prstGeom prst="rect">
            <a:avLst/>
          </a:prstGeom>
          <a:noFill/>
          <a:ln/>
        </p:spPr>
        <p:txBody>
          <a:bodyPr wrap="none" lIns="0" tIns="0" rIns="0" bIns="0" rtlCol="0" anchor="t"/>
          <a:lstStyle/>
          <a:p>
            <a:pPr algn="l" indent="0" marL="0">
              <a:lnSpc>
                <a:spcPts val="4150"/>
              </a:lnSpc>
              <a:buNone/>
            </a:pPr>
            <a:r>
              <a:rPr lang="en-US" sz="3300" b="1" dirty="0">
                <a:solidFill>
                  <a:srgbClr val="EEA526"/>
                </a:solidFill>
                <a:latin typeface="Montserrat Bold" pitchFamily="34" charset="0"/>
                <a:ea typeface="Montserrat Bold" pitchFamily="34" charset="-122"/>
                <a:cs typeface="Montserrat Bold" pitchFamily="34" charset="-120"/>
              </a:rPr>
              <a:t>Phase 3 - Let's Build</a:t>
            </a:r>
            <a:endParaRPr lang="en-US" sz="3300" dirty="0"/>
          </a:p>
        </p:txBody>
      </p:sp>
      <p:sp>
        <p:nvSpPr>
          <p:cNvPr id="3" name="Text 1"/>
          <p:cNvSpPr/>
          <p:nvPr/>
        </p:nvSpPr>
        <p:spPr>
          <a:xfrm>
            <a:off x="793790" y="1478756"/>
            <a:ext cx="2530435" cy="316230"/>
          </a:xfrm>
          <a:prstGeom prst="rect">
            <a:avLst/>
          </a:prstGeom>
          <a:noFill/>
          <a:ln/>
        </p:spPr>
        <p:txBody>
          <a:bodyPr wrap="none" lIns="0" tIns="0" rIns="0" bIns="0" rtlCol="0" anchor="t"/>
          <a:lstStyle/>
          <a:p>
            <a:pPr algn="l" indent="0" marL="0">
              <a:lnSpc>
                <a:spcPts val="2450"/>
              </a:lnSpc>
              <a:buNone/>
            </a:pPr>
            <a:r>
              <a:rPr lang="en-US" sz="1950" b="1" dirty="0">
                <a:solidFill>
                  <a:srgbClr val="44ADD3"/>
                </a:solidFill>
                <a:latin typeface="Montserrat Bold" pitchFamily="34" charset="0"/>
                <a:ea typeface="Montserrat Bold" pitchFamily="34" charset="-122"/>
                <a:cs typeface="Montserrat Bold" pitchFamily="34" charset="-120"/>
              </a:rPr>
              <a:t>Steps:</a:t>
            </a:r>
            <a:endParaRPr lang="en-US" sz="1950" dirty="0"/>
          </a:p>
        </p:txBody>
      </p:sp>
      <p:sp>
        <p:nvSpPr>
          <p:cNvPr id="4" name="Shape 2"/>
          <p:cNvSpPr/>
          <p:nvPr/>
        </p:nvSpPr>
        <p:spPr>
          <a:xfrm>
            <a:off x="793790" y="2301002"/>
            <a:ext cx="4235172" cy="1140143"/>
          </a:xfrm>
          <a:prstGeom prst="roundRect">
            <a:avLst>
              <a:gd name="adj" fmla="val 9624"/>
            </a:avLst>
          </a:prstGeom>
          <a:solidFill>
            <a:srgbClr val="0B5494"/>
          </a:solidFill>
          <a:ln/>
        </p:spPr>
      </p:sp>
      <p:sp>
        <p:nvSpPr>
          <p:cNvPr id="5" name="Shape 3"/>
          <p:cNvSpPr/>
          <p:nvPr/>
        </p:nvSpPr>
        <p:spPr>
          <a:xfrm>
            <a:off x="793790" y="2278142"/>
            <a:ext cx="4235172" cy="91440"/>
          </a:xfrm>
          <a:prstGeom prst="roundRect">
            <a:avLst>
              <a:gd name="adj" fmla="val 77488"/>
            </a:avLst>
          </a:prstGeom>
          <a:solidFill>
            <a:srgbClr val="2C3252"/>
          </a:solidFill>
          <a:ln/>
        </p:spPr>
      </p:sp>
      <p:sp>
        <p:nvSpPr>
          <p:cNvPr id="6" name="Shape 4"/>
          <p:cNvSpPr/>
          <p:nvPr/>
        </p:nvSpPr>
        <p:spPr>
          <a:xfrm>
            <a:off x="2658308" y="2047994"/>
            <a:ext cx="506016" cy="506016"/>
          </a:xfrm>
          <a:prstGeom prst="roundRect">
            <a:avLst>
              <a:gd name="adj" fmla="val 180706"/>
            </a:avLst>
          </a:prstGeom>
          <a:solidFill>
            <a:srgbClr val="2C3252"/>
          </a:solidFill>
          <a:ln/>
        </p:spPr>
      </p:sp>
      <p:sp>
        <p:nvSpPr>
          <p:cNvPr id="7" name="Text 5"/>
          <p:cNvSpPr/>
          <p:nvPr/>
        </p:nvSpPr>
        <p:spPr>
          <a:xfrm>
            <a:off x="2810113" y="2174438"/>
            <a:ext cx="202406" cy="253008"/>
          </a:xfrm>
          <a:prstGeom prst="rect">
            <a:avLst/>
          </a:prstGeom>
          <a:noFill/>
          <a:ln/>
        </p:spPr>
        <p:txBody>
          <a:bodyPr wrap="none" lIns="0" tIns="0" rIns="0" bIns="0" rtlCol="0" anchor="t"/>
          <a:lstStyle/>
          <a:p>
            <a:pPr algn="ctr" indent="0" marL="0">
              <a:lnSpc>
                <a:spcPts val="2550"/>
              </a:lnSpc>
              <a:buNone/>
            </a:pPr>
            <a:r>
              <a:rPr lang="en-US" sz="1550" b="1" dirty="0">
                <a:solidFill>
                  <a:srgbClr val="FFFFFF"/>
                </a:solidFill>
                <a:latin typeface="Montserrat Bold" pitchFamily="34" charset="0"/>
                <a:ea typeface="Montserrat Bold" pitchFamily="34" charset="-122"/>
                <a:cs typeface="Montserrat Bold" pitchFamily="34" charset="-120"/>
              </a:rPr>
              <a:t>1</a:t>
            </a:r>
            <a:endParaRPr lang="en-US" sz="1550" dirty="0"/>
          </a:p>
        </p:txBody>
      </p:sp>
      <p:sp>
        <p:nvSpPr>
          <p:cNvPr id="8" name="Text 6"/>
          <p:cNvSpPr/>
          <p:nvPr/>
        </p:nvSpPr>
        <p:spPr>
          <a:xfrm>
            <a:off x="985242" y="2722721"/>
            <a:ext cx="3852267" cy="526971"/>
          </a:xfrm>
          <a:prstGeom prst="rect">
            <a:avLst/>
          </a:prstGeom>
          <a:noFill/>
          <a:ln/>
        </p:spPr>
        <p:txBody>
          <a:bodyPr wrap="square" lIns="0" tIns="0" rIns="0" bIns="0" rtlCol="0" anchor="t"/>
          <a:lstStyle/>
          <a:p>
            <a:pPr algn="ctr"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Add 4-digit display with shift register connections</a:t>
            </a:r>
            <a:endParaRPr lang="en-US" sz="1650" dirty="0"/>
          </a:p>
        </p:txBody>
      </p:sp>
      <p:sp>
        <p:nvSpPr>
          <p:cNvPr id="9" name="Shape 7"/>
          <p:cNvSpPr/>
          <p:nvPr/>
        </p:nvSpPr>
        <p:spPr>
          <a:xfrm>
            <a:off x="5197554" y="2301002"/>
            <a:ext cx="4235172" cy="1140143"/>
          </a:xfrm>
          <a:prstGeom prst="roundRect">
            <a:avLst>
              <a:gd name="adj" fmla="val 9624"/>
            </a:avLst>
          </a:prstGeom>
          <a:solidFill>
            <a:srgbClr val="0B5494"/>
          </a:solidFill>
          <a:ln/>
        </p:spPr>
      </p:sp>
      <p:sp>
        <p:nvSpPr>
          <p:cNvPr id="10" name="Shape 8"/>
          <p:cNvSpPr/>
          <p:nvPr/>
        </p:nvSpPr>
        <p:spPr>
          <a:xfrm>
            <a:off x="5197554" y="2278142"/>
            <a:ext cx="4235172" cy="91440"/>
          </a:xfrm>
          <a:prstGeom prst="roundRect">
            <a:avLst>
              <a:gd name="adj" fmla="val 77488"/>
            </a:avLst>
          </a:prstGeom>
          <a:solidFill>
            <a:srgbClr val="2C3252"/>
          </a:solidFill>
          <a:ln/>
        </p:spPr>
      </p:sp>
      <p:sp>
        <p:nvSpPr>
          <p:cNvPr id="11" name="Shape 9"/>
          <p:cNvSpPr/>
          <p:nvPr/>
        </p:nvSpPr>
        <p:spPr>
          <a:xfrm>
            <a:off x="7062073" y="2047994"/>
            <a:ext cx="506016" cy="506016"/>
          </a:xfrm>
          <a:prstGeom prst="roundRect">
            <a:avLst>
              <a:gd name="adj" fmla="val 180706"/>
            </a:avLst>
          </a:prstGeom>
          <a:solidFill>
            <a:srgbClr val="2C3252"/>
          </a:solidFill>
          <a:ln/>
        </p:spPr>
      </p:sp>
      <p:sp>
        <p:nvSpPr>
          <p:cNvPr id="12" name="Text 10"/>
          <p:cNvSpPr/>
          <p:nvPr/>
        </p:nvSpPr>
        <p:spPr>
          <a:xfrm>
            <a:off x="7213878" y="2174438"/>
            <a:ext cx="202406" cy="253008"/>
          </a:xfrm>
          <a:prstGeom prst="rect">
            <a:avLst/>
          </a:prstGeom>
          <a:noFill/>
          <a:ln/>
        </p:spPr>
        <p:txBody>
          <a:bodyPr wrap="none" lIns="0" tIns="0" rIns="0" bIns="0" rtlCol="0" anchor="t"/>
          <a:lstStyle/>
          <a:p>
            <a:pPr algn="ctr" indent="0" marL="0">
              <a:lnSpc>
                <a:spcPts val="2550"/>
              </a:lnSpc>
              <a:buNone/>
            </a:pPr>
            <a:r>
              <a:rPr lang="en-US" sz="1550" b="1" dirty="0">
                <a:solidFill>
                  <a:srgbClr val="FFFFFF"/>
                </a:solidFill>
                <a:latin typeface="Montserrat Bold" pitchFamily="34" charset="0"/>
                <a:ea typeface="Montserrat Bold" pitchFamily="34" charset="-122"/>
                <a:cs typeface="Montserrat Bold" pitchFamily="34" charset="-120"/>
              </a:rPr>
              <a:t>2</a:t>
            </a:r>
            <a:endParaRPr lang="en-US" sz="1550" dirty="0"/>
          </a:p>
        </p:txBody>
      </p:sp>
      <p:sp>
        <p:nvSpPr>
          <p:cNvPr id="13" name="Text 11"/>
          <p:cNvSpPr/>
          <p:nvPr/>
        </p:nvSpPr>
        <p:spPr>
          <a:xfrm>
            <a:off x="5389007" y="2722721"/>
            <a:ext cx="3852267" cy="526971"/>
          </a:xfrm>
          <a:prstGeom prst="rect">
            <a:avLst/>
          </a:prstGeom>
          <a:noFill/>
          <a:ln/>
        </p:spPr>
        <p:txBody>
          <a:bodyPr wrap="square" lIns="0" tIns="0" rIns="0" bIns="0" rtlCol="0" anchor="t"/>
          <a:lstStyle/>
          <a:p>
            <a:pPr algn="ctr"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Add ultrasonic sensor (TRIG to Pin 2, ECHO to Pin 3)</a:t>
            </a:r>
            <a:endParaRPr lang="en-US" sz="1650" dirty="0"/>
          </a:p>
        </p:txBody>
      </p:sp>
      <p:sp>
        <p:nvSpPr>
          <p:cNvPr id="14" name="Shape 12"/>
          <p:cNvSpPr/>
          <p:nvPr/>
        </p:nvSpPr>
        <p:spPr>
          <a:xfrm>
            <a:off x="9601319" y="2301002"/>
            <a:ext cx="4235291" cy="1140143"/>
          </a:xfrm>
          <a:prstGeom prst="roundRect">
            <a:avLst>
              <a:gd name="adj" fmla="val 9624"/>
            </a:avLst>
          </a:prstGeom>
          <a:solidFill>
            <a:srgbClr val="0B5494"/>
          </a:solidFill>
          <a:ln/>
        </p:spPr>
      </p:sp>
      <p:sp>
        <p:nvSpPr>
          <p:cNvPr id="15" name="Shape 13"/>
          <p:cNvSpPr/>
          <p:nvPr/>
        </p:nvSpPr>
        <p:spPr>
          <a:xfrm>
            <a:off x="9601319" y="2278142"/>
            <a:ext cx="4235291" cy="91440"/>
          </a:xfrm>
          <a:prstGeom prst="roundRect">
            <a:avLst>
              <a:gd name="adj" fmla="val 77488"/>
            </a:avLst>
          </a:prstGeom>
          <a:solidFill>
            <a:srgbClr val="2C3252"/>
          </a:solidFill>
          <a:ln/>
        </p:spPr>
      </p:sp>
      <p:sp>
        <p:nvSpPr>
          <p:cNvPr id="16" name="Shape 14"/>
          <p:cNvSpPr/>
          <p:nvPr/>
        </p:nvSpPr>
        <p:spPr>
          <a:xfrm>
            <a:off x="11465957" y="2047994"/>
            <a:ext cx="506016" cy="506016"/>
          </a:xfrm>
          <a:prstGeom prst="roundRect">
            <a:avLst>
              <a:gd name="adj" fmla="val 180706"/>
            </a:avLst>
          </a:prstGeom>
          <a:solidFill>
            <a:srgbClr val="2C3252"/>
          </a:solidFill>
          <a:ln/>
        </p:spPr>
      </p:sp>
      <p:sp>
        <p:nvSpPr>
          <p:cNvPr id="17" name="Text 15"/>
          <p:cNvSpPr/>
          <p:nvPr/>
        </p:nvSpPr>
        <p:spPr>
          <a:xfrm>
            <a:off x="11617762" y="2174438"/>
            <a:ext cx="202406" cy="253008"/>
          </a:xfrm>
          <a:prstGeom prst="rect">
            <a:avLst/>
          </a:prstGeom>
          <a:noFill/>
          <a:ln/>
        </p:spPr>
        <p:txBody>
          <a:bodyPr wrap="none" lIns="0" tIns="0" rIns="0" bIns="0" rtlCol="0" anchor="t"/>
          <a:lstStyle/>
          <a:p>
            <a:pPr algn="ctr" indent="0" marL="0">
              <a:lnSpc>
                <a:spcPts val="2550"/>
              </a:lnSpc>
              <a:buNone/>
            </a:pPr>
            <a:r>
              <a:rPr lang="en-US" sz="1550" b="1" dirty="0">
                <a:solidFill>
                  <a:srgbClr val="FFFFFF"/>
                </a:solidFill>
                <a:latin typeface="Montserrat Bold" pitchFamily="34" charset="0"/>
                <a:ea typeface="Montserrat Bold" pitchFamily="34" charset="-122"/>
                <a:cs typeface="Montserrat Bold" pitchFamily="34" charset="-120"/>
              </a:rPr>
              <a:t>3</a:t>
            </a:r>
            <a:endParaRPr lang="en-US" sz="1550" dirty="0"/>
          </a:p>
        </p:txBody>
      </p:sp>
      <p:sp>
        <p:nvSpPr>
          <p:cNvPr id="18" name="Text 16"/>
          <p:cNvSpPr/>
          <p:nvPr/>
        </p:nvSpPr>
        <p:spPr>
          <a:xfrm>
            <a:off x="9792772" y="2722721"/>
            <a:ext cx="3852386" cy="526971"/>
          </a:xfrm>
          <a:prstGeom prst="rect">
            <a:avLst/>
          </a:prstGeom>
          <a:noFill/>
          <a:ln/>
        </p:spPr>
        <p:txBody>
          <a:bodyPr wrap="square" lIns="0" tIns="0" rIns="0" bIns="0" rtlCol="0" anchor="t"/>
          <a:lstStyle/>
          <a:p>
            <a:pPr algn="ctr"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Verify all Phase 2 components still connected</a:t>
            </a:r>
            <a:endParaRPr lang="en-US" sz="1650" dirty="0"/>
          </a:p>
        </p:txBody>
      </p:sp>
      <p:sp>
        <p:nvSpPr>
          <p:cNvPr id="19" name="Shape 17"/>
          <p:cNvSpPr/>
          <p:nvPr/>
        </p:nvSpPr>
        <p:spPr>
          <a:xfrm>
            <a:off x="793790" y="3862745"/>
            <a:ext cx="6437114" cy="876657"/>
          </a:xfrm>
          <a:prstGeom prst="roundRect">
            <a:avLst>
              <a:gd name="adj" fmla="val 12517"/>
            </a:avLst>
          </a:prstGeom>
          <a:solidFill>
            <a:srgbClr val="0B5494"/>
          </a:solidFill>
          <a:ln/>
        </p:spPr>
      </p:sp>
      <p:sp>
        <p:nvSpPr>
          <p:cNvPr id="20" name="Shape 18"/>
          <p:cNvSpPr/>
          <p:nvPr/>
        </p:nvSpPr>
        <p:spPr>
          <a:xfrm>
            <a:off x="793790" y="3839885"/>
            <a:ext cx="6437114" cy="91440"/>
          </a:xfrm>
          <a:prstGeom prst="roundRect">
            <a:avLst>
              <a:gd name="adj" fmla="val 77488"/>
            </a:avLst>
          </a:prstGeom>
          <a:solidFill>
            <a:srgbClr val="2C3252"/>
          </a:solidFill>
          <a:ln/>
        </p:spPr>
      </p:sp>
      <p:sp>
        <p:nvSpPr>
          <p:cNvPr id="21" name="Shape 19"/>
          <p:cNvSpPr/>
          <p:nvPr/>
        </p:nvSpPr>
        <p:spPr>
          <a:xfrm>
            <a:off x="3759279" y="3609737"/>
            <a:ext cx="506016" cy="506016"/>
          </a:xfrm>
          <a:prstGeom prst="roundRect">
            <a:avLst>
              <a:gd name="adj" fmla="val 180706"/>
            </a:avLst>
          </a:prstGeom>
          <a:solidFill>
            <a:srgbClr val="2C3252"/>
          </a:solidFill>
          <a:ln/>
        </p:spPr>
      </p:sp>
      <p:sp>
        <p:nvSpPr>
          <p:cNvPr id="22" name="Text 20"/>
          <p:cNvSpPr/>
          <p:nvPr/>
        </p:nvSpPr>
        <p:spPr>
          <a:xfrm>
            <a:off x="3911084" y="3736181"/>
            <a:ext cx="202406" cy="253008"/>
          </a:xfrm>
          <a:prstGeom prst="rect">
            <a:avLst/>
          </a:prstGeom>
          <a:noFill/>
          <a:ln/>
        </p:spPr>
        <p:txBody>
          <a:bodyPr wrap="none" lIns="0" tIns="0" rIns="0" bIns="0" rtlCol="0" anchor="t"/>
          <a:lstStyle/>
          <a:p>
            <a:pPr algn="ctr" indent="0" marL="0">
              <a:lnSpc>
                <a:spcPts val="2550"/>
              </a:lnSpc>
              <a:buNone/>
            </a:pPr>
            <a:r>
              <a:rPr lang="en-US" sz="1550" b="1" dirty="0">
                <a:solidFill>
                  <a:srgbClr val="FFFFFF"/>
                </a:solidFill>
                <a:latin typeface="Montserrat Bold" pitchFamily="34" charset="0"/>
                <a:ea typeface="Montserrat Bold" pitchFamily="34" charset="-122"/>
                <a:cs typeface="Montserrat Bold" pitchFamily="34" charset="-120"/>
              </a:rPr>
              <a:t>4</a:t>
            </a:r>
            <a:endParaRPr lang="en-US" sz="1550" dirty="0"/>
          </a:p>
        </p:txBody>
      </p:sp>
      <p:sp>
        <p:nvSpPr>
          <p:cNvPr id="23" name="Text 21"/>
          <p:cNvSpPr/>
          <p:nvPr/>
        </p:nvSpPr>
        <p:spPr>
          <a:xfrm>
            <a:off x="2262188" y="4284464"/>
            <a:ext cx="3500199" cy="263485"/>
          </a:xfrm>
          <a:prstGeom prst="rect">
            <a:avLst/>
          </a:prstGeom>
          <a:noFill/>
          <a:ln/>
        </p:spPr>
        <p:txBody>
          <a:bodyPr wrap="none" lIns="0" tIns="0" rIns="0" bIns="0" rtlCol="0" anchor="t"/>
          <a:lstStyle/>
          <a:p>
            <a:pPr algn="ctr"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Copy Phase 3 code from GitHub</a:t>
            </a:r>
            <a:endParaRPr lang="en-US" sz="1650" dirty="0"/>
          </a:p>
        </p:txBody>
      </p:sp>
      <p:sp>
        <p:nvSpPr>
          <p:cNvPr id="24" name="Shape 22"/>
          <p:cNvSpPr/>
          <p:nvPr/>
        </p:nvSpPr>
        <p:spPr>
          <a:xfrm>
            <a:off x="7399496" y="3862745"/>
            <a:ext cx="6437114" cy="876657"/>
          </a:xfrm>
          <a:prstGeom prst="roundRect">
            <a:avLst>
              <a:gd name="adj" fmla="val 12517"/>
            </a:avLst>
          </a:prstGeom>
          <a:solidFill>
            <a:srgbClr val="0B5494"/>
          </a:solidFill>
          <a:ln/>
        </p:spPr>
      </p:sp>
      <p:sp>
        <p:nvSpPr>
          <p:cNvPr id="25" name="Shape 23"/>
          <p:cNvSpPr/>
          <p:nvPr/>
        </p:nvSpPr>
        <p:spPr>
          <a:xfrm>
            <a:off x="7399496" y="3839885"/>
            <a:ext cx="6437114" cy="91440"/>
          </a:xfrm>
          <a:prstGeom prst="roundRect">
            <a:avLst>
              <a:gd name="adj" fmla="val 77488"/>
            </a:avLst>
          </a:prstGeom>
          <a:solidFill>
            <a:srgbClr val="2C3252"/>
          </a:solidFill>
          <a:ln/>
        </p:spPr>
      </p:sp>
      <p:sp>
        <p:nvSpPr>
          <p:cNvPr id="26" name="Shape 24"/>
          <p:cNvSpPr/>
          <p:nvPr/>
        </p:nvSpPr>
        <p:spPr>
          <a:xfrm>
            <a:off x="10364986" y="3609737"/>
            <a:ext cx="506016" cy="506016"/>
          </a:xfrm>
          <a:prstGeom prst="roundRect">
            <a:avLst>
              <a:gd name="adj" fmla="val 180706"/>
            </a:avLst>
          </a:prstGeom>
          <a:solidFill>
            <a:srgbClr val="2C3252"/>
          </a:solidFill>
          <a:ln/>
        </p:spPr>
      </p:sp>
      <p:sp>
        <p:nvSpPr>
          <p:cNvPr id="27" name="Text 25"/>
          <p:cNvSpPr/>
          <p:nvPr/>
        </p:nvSpPr>
        <p:spPr>
          <a:xfrm>
            <a:off x="10516791" y="3736181"/>
            <a:ext cx="202406" cy="253008"/>
          </a:xfrm>
          <a:prstGeom prst="rect">
            <a:avLst/>
          </a:prstGeom>
          <a:noFill/>
          <a:ln/>
        </p:spPr>
        <p:txBody>
          <a:bodyPr wrap="none" lIns="0" tIns="0" rIns="0" bIns="0" rtlCol="0" anchor="t"/>
          <a:lstStyle/>
          <a:p>
            <a:pPr algn="ctr" indent="0" marL="0">
              <a:lnSpc>
                <a:spcPts val="2550"/>
              </a:lnSpc>
              <a:buNone/>
            </a:pPr>
            <a:r>
              <a:rPr lang="en-US" sz="1550" b="1" dirty="0">
                <a:solidFill>
                  <a:srgbClr val="FFFFFF"/>
                </a:solidFill>
                <a:latin typeface="Montserrat Bold" pitchFamily="34" charset="0"/>
                <a:ea typeface="Montserrat Bold" pitchFamily="34" charset="-122"/>
                <a:cs typeface="Montserrat Bold" pitchFamily="34" charset="-120"/>
              </a:rPr>
              <a:t>5</a:t>
            </a:r>
            <a:endParaRPr lang="en-US" sz="1550" dirty="0"/>
          </a:p>
        </p:txBody>
      </p:sp>
      <p:sp>
        <p:nvSpPr>
          <p:cNvPr id="28" name="Text 26"/>
          <p:cNvSpPr/>
          <p:nvPr/>
        </p:nvSpPr>
        <p:spPr>
          <a:xfrm>
            <a:off x="9563695" y="4284464"/>
            <a:ext cx="2108716" cy="263485"/>
          </a:xfrm>
          <a:prstGeom prst="rect">
            <a:avLst/>
          </a:prstGeom>
          <a:noFill/>
          <a:ln/>
        </p:spPr>
        <p:txBody>
          <a:bodyPr wrap="none" lIns="0" tIns="0" rIns="0" bIns="0" rtlCol="0" anchor="t"/>
          <a:lstStyle/>
          <a:p>
            <a:pPr algn="ctr"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Upload and test!</a:t>
            </a:r>
            <a:endParaRPr lang="en-US" sz="1650" dirty="0"/>
          </a:p>
        </p:txBody>
      </p:sp>
      <p:sp>
        <p:nvSpPr>
          <p:cNvPr id="29" name="Text 27"/>
          <p:cNvSpPr/>
          <p:nvPr/>
        </p:nvSpPr>
        <p:spPr>
          <a:xfrm>
            <a:off x="793790" y="4992410"/>
            <a:ext cx="2530435" cy="316230"/>
          </a:xfrm>
          <a:prstGeom prst="rect">
            <a:avLst/>
          </a:prstGeom>
          <a:noFill/>
          <a:ln/>
        </p:spPr>
        <p:txBody>
          <a:bodyPr wrap="none" lIns="0" tIns="0" rIns="0" bIns="0" rtlCol="0" anchor="t"/>
          <a:lstStyle/>
          <a:p>
            <a:pPr algn="l" indent="0" marL="0">
              <a:lnSpc>
                <a:spcPts val="2450"/>
              </a:lnSpc>
              <a:buNone/>
            </a:pPr>
            <a:r>
              <a:rPr lang="en-US" sz="1950" b="1" dirty="0">
                <a:solidFill>
                  <a:srgbClr val="EEA526"/>
                </a:solidFill>
                <a:latin typeface="Montserrat Bold" pitchFamily="34" charset="0"/>
                <a:ea typeface="Montserrat Bold" pitchFamily="34" charset="-122"/>
                <a:cs typeface="Montserrat Bold" pitchFamily="34" charset="-120"/>
              </a:rPr>
              <a:t>Testing:</a:t>
            </a:r>
            <a:endParaRPr lang="en-US" sz="1950" dirty="0"/>
          </a:p>
        </p:txBody>
      </p:sp>
      <p:sp>
        <p:nvSpPr>
          <p:cNvPr id="30" name="Text 28"/>
          <p:cNvSpPr/>
          <p:nvPr/>
        </p:nvSpPr>
        <p:spPr>
          <a:xfrm>
            <a:off x="793790" y="5561648"/>
            <a:ext cx="13042821" cy="337304"/>
          </a:xfrm>
          <a:prstGeom prst="rect">
            <a:avLst/>
          </a:prstGeom>
          <a:noFill/>
          <a:ln/>
        </p:spPr>
        <p:txBody>
          <a:bodyPr wrap="none" lIns="0" tIns="0" rIns="0" bIns="0" rtlCol="0" anchor="t"/>
          <a:lstStyle/>
          <a:p>
            <a:pPr algn="l" indent="0" marL="0">
              <a:lnSpc>
                <a:spcPts val="2650"/>
              </a:lnSpc>
              <a:buNone/>
            </a:pPr>
            <a:r>
              <a:rPr lang="en-US" sz="1650" dirty="0">
                <a:solidFill>
                  <a:srgbClr val="FFFFFF"/>
                </a:solidFill>
                <a:latin typeface="Montserrat" pitchFamily="34" charset="0"/>
                <a:ea typeface="Montserrat" pitchFamily="34" charset="-122"/>
                <a:cs typeface="Montserrat" pitchFamily="34" charset="-120"/>
              </a:rPr>
              <a:t>Move your hand toward/away from sensor</a:t>
            </a:r>
            <a:endParaRPr lang="en-US" sz="1650" dirty="0"/>
          </a:p>
        </p:txBody>
      </p:sp>
      <p:sp>
        <p:nvSpPr>
          <p:cNvPr id="31" name="Text 29"/>
          <p:cNvSpPr/>
          <p:nvPr/>
        </p:nvSpPr>
        <p:spPr>
          <a:xfrm>
            <a:off x="793790" y="6088737"/>
            <a:ext cx="13042821" cy="269915"/>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FFFFFF"/>
                </a:solidFill>
                <a:latin typeface="Montserrat" pitchFamily="34" charset="0"/>
                <a:ea typeface="Montserrat" pitchFamily="34" charset="-122"/>
                <a:cs typeface="Montserrat" pitchFamily="34" charset="-120"/>
              </a:rPr>
              <a:t>Display shows distance in cm</a:t>
            </a:r>
            <a:endParaRPr lang="en-US" sz="1300" dirty="0"/>
          </a:p>
        </p:txBody>
      </p:sp>
      <p:sp>
        <p:nvSpPr>
          <p:cNvPr id="32" name="Text 30"/>
          <p:cNvSpPr/>
          <p:nvPr/>
        </p:nvSpPr>
        <p:spPr>
          <a:xfrm>
            <a:off x="793790" y="6417588"/>
            <a:ext cx="13042821" cy="269915"/>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FFFFFF"/>
                </a:solidFill>
                <a:latin typeface="Montserrat" pitchFamily="34" charset="0"/>
                <a:ea typeface="Montserrat" pitchFamily="34" charset="-122"/>
                <a:cs typeface="Montserrat" pitchFamily="34" charset="-120"/>
              </a:rPr>
              <a:t>LED lights at ≤5cm</a:t>
            </a:r>
            <a:endParaRPr lang="en-US" sz="1300" dirty="0"/>
          </a:p>
        </p:txBody>
      </p:sp>
      <p:sp>
        <p:nvSpPr>
          <p:cNvPr id="33" name="Text 31"/>
          <p:cNvSpPr/>
          <p:nvPr/>
        </p:nvSpPr>
        <p:spPr>
          <a:xfrm>
            <a:off x="793790" y="6746438"/>
            <a:ext cx="13042821" cy="269915"/>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FFFFFF"/>
                </a:solidFill>
                <a:latin typeface="Montserrat" pitchFamily="34" charset="0"/>
                <a:ea typeface="Montserrat" pitchFamily="34" charset="-122"/>
                <a:cs typeface="Montserrat" pitchFamily="34" charset="-120"/>
              </a:rPr>
              <a:t>Buzzer beeps at ≤10cm (faster = closer)</a:t>
            </a:r>
            <a:endParaRPr lang="en-US" sz="1300" dirty="0"/>
          </a:p>
        </p:txBody>
      </p:sp>
      <p:sp>
        <p:nvSpPr>
          <p:cNvPr id="34" name="Text 32"/>
          <p:cNvSpPr/>
          <p:nvPr/>
        </p:nvSpPr>
        <p:spPr>
          <a:xfrm>
            <a:off x="793790" y="7075289"/>
            <a:ext cx="13042821" cy="269915"/>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FFFFFF"/>
                </a:solidFill>
                <a:latin typeface="Montserrat" pitchFamily="34" charset="0"/>
                <a:ea typeface="Montserrat" pitchFamily="34" charset="-122"/>
                <a:cs typeface="Montserrat" pitchFamily="34" charset="-120"/>
              </a:rPr>
              <a:t>Button mutes/unmutes buzzer</a:t>
            </a:r>
            <a:endParaRPr lang="en-US" sz="1300" dirty="0"/>
          </a:p>
        </p:txBody>
      </p:sp>
      <p:pic>
        <p:nvPicPr>
          <p:cNvPr id="35"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959406"/>
            <a:ext cx="7494746" cy="558165"/>
          </a:xfrm>
          <a:prstGeom prst="rect">
            <a:avLst/>
          </a:prstGeom>
          <a:noFill/>
          <a:ln/>
        </p:spPr>
        <p:txBody>
          <a:bodyPr wrap="none" lIns="0" tIns="0" rIns="0" bIns="0" rtlCol="0" anchor="t"/>
          <a:lstStyle/>
          <a:p>
            <a:pPr algn="l" indent="0" marL="0">
              <a:lnSpc>
                <a:spcPts val="4350"/>
              </a:lnSpc>
              <a:buNone/>
            </a:pPr>
            <a:r>
              <a:rPr lang="en-US" sz="3500" b="1" dirty="0">
                <a:solidFill>
                  <a:srgbClr val="EEA526"/>
                </a:solidFill>
                <a:latin typeface="Montserrat Bold" pitchFamily="34" charset="0"/>
                <a:ea typeface="Montserrat Bold" pitchFamily="34" charset="-122"/>
                <a:cs typeface="Montserrat Bold" pitchFamily="34" charset="-120"/>
              </a:rPr>
              <a:t>What You Need: Software Setup</a:t>
            </a:r>
            <a:endParaRPr lang="en-US" sz="3500" dirty="0"/>
          </a:p>
        </p:txBody>
      </p:sp>
      <p:sp>
        <p:nvSpPr>
          <p:cNvPr id="3" name="Text 1"/>
          <p:cNvSpPr/>
          <p:nvPr/>
        </p:nvSpPr>
        <p:spPr>
          <a:xfrm>
            <a:off x="793790" y="1874758"/>
            <a:ext cx="13042821" cy="571500"/>
          </a:xfrm>
          <a:prstGeom prst="rect">
            <a:avLst/>
          </a:prstGeom>
          <a:noFill/>
          <a:ln/>
        </p:spPr>
        <p:txBody>
          <a:bodyPr wrap="square" lIns="0" tIns="0" rIns="0" bIns="0" rtlCol="0" anchor="t"/>
          <a:lstStyle/>
          <a:p>
            <a:pPr algn="l" indent="0" marL="0">
              <a:lnSpc>
                <a:spcPts val="2250"/>
              </a:lnSpc>
              <a:buNone/>
            </a:pPr>
            <a:r>
              <a:rPr lang="en-US" sz="1400" dirty="0">
                <a:solidFill>
                  <a:srgbClr val="FFFFFF"/>
                </a:solidFill>
                <a:latin typeface="Montserrat" pitchFamily="34" charset="0"/>
                <a:ea typeface="Montserrat" pitchFamily="34" charset="-122"/>
                <a:cs typeface="Montserrat" pitchFamily="34" charset="-120"/>
              </a:rPr>
              <a:t>Before we dive into building, let's get our software tools ready. You'll need the Arduino IDE to write and upload code to your board, and access to our GitHub repository for all the project files.</a:t>
            </a:r>
            <a:endParaRPr lang="en-US" sz="1400" dirty="0"/>
          </a:p>
        </p:txBody>
      </p:sp>
      <p:pic>
        <p:nvPicPr>
          <p:cNvPr id="4" name="Image 0" descr="preencoded.png">    </p:cNvPr>
          <p:cNvPicPr>
            <a:picLocks noChangeAspect="1"/>
          </p:cNvPicPr>
          <p:nvPr/>
        </p:nvPicPr>
        <p:blipFill>
          <a:blip r:embed="rId1"/>
          <a:stretch>
            <a:fillRect/>
          </a:stretch>
        </p:blipFill>
        <p:spPr>
          <a:xfrm>
            <a:off x="990362" y="3283982"/>
            <a:ext cx="3349228" cy="3349228"/>
          </a:xfrm>
          <a:prstGeom prst="rect">
            <a:avLst/>
          </a:prstGeom>
        </p:spPr>
      </p:pic>
      <p:sp>
        <p:nvSpPr>
          <p:cNvPr id="5" name="Shape 2"/>
          <p:cNvSpPr/>
          <p:nvPr/>
        </p:nvSpPr>
        <p:spPr>
          <a:xfrm>
            <a:off x="4979670" y="2847975"/>
            <a:ext cx="8864441" cy="2164199"/>
          </a:xfrm>
          <a:prstGeom prst="roundRect">
            <a:avLst>
              <a:gd name="adj" fmla="val 3467"/>
            </a:avLst>
          </a:prstGeom>
          <a:solidFill>
            <a:srgbClr val="0B5494"/>
          </a:solidFill>
          <a:ln w="22860">
            <a:solidFill>
              <a:srgbClr val="464C6C"/>
            </a:solidFill>
            <a:prstDash val="solid"/>
          </a:ln>
        </p:spPr>
      </p:sp>
      <p:sp>
        <p:nvSpPr>
          <p:cNvPr id="6" name="Shape 3"/>
          <p:cNvSpPr/>
          <p:nvPr/>
        </p:nvSpPr>
        <p:spPr>
          <a:xfrm>
            <a:off x="5002530" y="2870835"/>
            <a:ext cx="714494" cy="2118479"/>
          </a:xfrm>
          <a:prstGeom prst="roundRect">
            <a:avLst>
              <a:gd name="adj" fmla="val 6661"/>
            </a:avLst>
          </a:prstGeom>
          <a:solidFill>
            <a:srgbClr val="2D3353"/>
          </a:solidFill>
          <a:ln/>
        </p:spPr>
      </p:sp>
      <p:pic>
        <p:nvPicPr>
          <p:cNvPr id="7"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21962" y="3796070"/>
            <a:ext cx="267891" cy="267891"/>
          </a:xfrm>
          <a:prstGeom prst="rect">
            <a:avLst/>
          </a:prstGeom>
        </p:spPr>
      </p:pic>
      <p:sp>
        <p:nvSpPr>
          <p:cNvPr id="8" name="Text 4"/>
          <p:cNvSpPr/>
          <p:nvPr/>
        </p:nvSpPr>
        <p:spPr>
          <a:xfrm>
            <a:off x="5895618" y="3049429"/>
            <a:ext cx="2232779" cy="278963"/>
          </a:xfrm>
          <a:prstGeom prst="rect">
            <a:avLst/>
          </a:prstGeom>
          <a:noFill/>
          <a:ln/>
        </p:spPr>
        <p:txBody>
          <a:bodyPr wrap="none" lIns="0" tIns="0" rIns="0" bIns="0" rtlCol="0" anchor="t"/>
          <a:lstStyle/>
          <a:p>
            <a:pPr algn="l" indent="0" marL="0">
              <a:lnSpc>
                <a:spcPts val="2150"/>
              </a:lnSpc>
              <a:buNone/>
            </a:pPr>
            <a:r>
              <a:rPr lang="en-US" sz="1750" b="1" dirty="0">
                <a:solidFill>
                  <a:srgbClr val="FFFFFF"/>
                </a:solidFill>
                <a:latin typeface="Montserrat Bold" pitchFamily="34" charset="0"/>
                <a:ea typeface="Montserrat Bold" pitchFamily="34" charset="-122"/>
                <a:cs typeface="Montserrat Bold" pitchFamily="34" charset="-120"/>
              </a:rPr>
              <a:t>Install Arduino IDE</a:t>
            </a:r>
            <a:endParaRPr lang="en-US" sz="1750" dirty="0"/>
          </a:p>
        </p:txBody>
      </p:sp>
      <p:sp>
        <p:nvSpPr>
          <p:cNvPr id="9" name="Text 5"/>
          <p:cNvSpPr/>
          <p:nvPr/>
        </p:nvSpPr>
        <p:spPr>
          <a:xfrm>
            <a:off x="5895618" y="3506986"/>
            <a:ext cx="7747040" cy="857250"/>
          </a:xfrm>
          <a:prstGeom prst="rect">
            <a:avLst/>
          </a:prstGeom>
          <a:noFill/>
          <a:ln/>
        </p:spPr>
        <p:txBody>
          <a:bodyPr wrap="square" lIns="0" tIns="0" rIns="0" bIns="0" rtlCol="0" anchor="t"/>
          <a:lstStyle/>
          <a:p>
            <a:pPr algn="l" indent="0" marL="0">
              <a:lnSpc>
                <a:spcPts val="2250"/>
              </a:lnSpc>
              <a:buNone/>
            </a:pPr>
            <a:r>
              <a:rPr lang="en-US" sz="1400" dirty="0">
                <a:solidFill>
                  <a:srgbClr val="FFFFFF"/>
                </a:solidFill>
                <a:latin typeface="Montserrat" pitchFamily="34" charset="0"/>
                <a:ea typeface="Montserrat" pitchFamily="34" charset="-122"/>
                <a:cs typeface="Montserrat" pitchFamily="34" charset="-120"/>
              </a:rPr>
              <a:t>Download and install the latest version of the </a:t>
            </a:r>
            <a:pPr algn="l" indent="0" marL="0">
              <a:lnSpc>
                <a:spcPts val="2250"/>
              </a:lnSpc>
              <a:buNone/>
            </a:pPr>
            <a:r>
              <a:rPr lang="en-US" sz="1400" u="sng" dirty="0">
                <a:solidFill>
                  <a:srgbClr val="9BA3CA"/>
                </a:solidFill>
                <a:latin typeface="Montserrat" pitchFamily="34" charset="0"/>
                <a:ea typeface="Montserrat" pitchFamily="34" charset="-122"/>
                <a:cs typeface="Montserrat" pitchFamily="34" charset="-120"/>
                <a:hlinkClick r:id="rId4" invalidUrl="" action="" tgtFrame="" tooltip="" history="1" highlightClick="0" endSnd="0">
                  <a:extLst>
                    <a:ext uri="{A12FA001-AC4F-418D-AE19-62706E023703}">
                      <ahyp:hlinkClr xmlns:ahyp="http://schemas.microsoft.com/office/drawing/2018/hyperlinkcolor" val="tx"/>
                    </a:ext>
                  </a:extLst>
                </a:hlinkClick>
              </a:rPr>
              <a:t>Arduino IDE</a:t>
            </a:r>
            <a:pPr algn="l" indent="0" marL="0">
              <a:lnSpc>
                <a:spcPts val="2250"/>
              </a:lnSpc>
              <a:buNone/>
            </a:pPr>
            <a:r>
              <a:rPr lang="en-US" sz="1400" dirty="0">
                <a:solidFill>
                  <a:srgbClr val="FFFFFF"/>
                </a:solidFill>
                <a:latin typeface="Montserrat" pitchFamily="34" charset="0"/>
                <a:ea typeface="Montserrat" pitchFamily="34" charset="-122"/>
                <a:cs typeface="Montserrat" pitchFamily="34" charset="-120"/>
              </a:rPr>
              <a:t> for your operating system. This software is essential for writing and uploading code to your Arduino board. Follow the on-screen instructions for a smooth installation.</a:t>
            </a:r>
            <a:endParaRPr lang="en-US" sz="1400" dirty="0"/>
          </a:p>
        </p:txBody>
      </p:sp>
      <p:sp>
        <p:nvSpPr>
          <p:cNvPr id="10" name="Text 6"/>
          <p:cNvSpPr/>
          <p:nvPr/>
        </p:nvSpPr>
        <p:spPr>
          <a:xfrm>
            <a:off x="5895618" y="4524970"/>
            <a:ext cx="7747040" cy="285750"/>
          </a:xfrm>
          <a:prstGeom prst="rect">
            <a:avLst/>
          </a:prstGeom>
          <a:noFill/>
          <a:ln/>
        </p:spPr>
        <p:txBody>
          <a:bodyPr wrap="none" lIns="0" tIns="0" rIns="0" bIns="0" rtlCol="0" anchor="t"/>
          <a:lstStyle/>
          <a:p>
            <a:pPr algn="l" indent="0" marL="0">
              <a:lnSpc>
                <a:spcPts val="2250"/>
              </a:lnSpc>
              <a:buNone/>
            </a:pPr>
            <a:r>
              <a:rPr lang="en-US" sz="1400" u="sng" dirty="0">
                <a:solidFill>
                  <a:srgbClr val="9BA3CA"/>
                </a:solidFill>
                <a:latin typeface="Montserrat" pitchFamily="34" charset="0"/>
                <a:ea typeface="Montserrat" pitchFamily="34" charset="-122"/>
                <a:cs typeface="Montserrat" pitchFamily="34" charset="-120"/>
                <a:hlinkClick r:id="rId5" invalidUrl="" action="" tgtFrame="" tooltip="" history="1" highlightClick="0" endSnd="0">
                  <a:extLst>
                    <a:ext uri="{A12FA001-AC4F-418D-AE19-62706E023703}">
                      <ahyp:hlinkClr xmlns:ahyp="http://schemas.microsoft.com/office/drawing/2018/hyperlinkcolor" val="tx"/>
                    </a:ext>
                  </a:extLst>
                </a:hlinkClick>
              </a:rPr>
              <a:t>https://www.arduino.cc/en/software/</a:t>
            </a:r>
            <a:endParaRPr lang="en-US" sz="1400" dirty="0"/>
          </a:p>
        </p:txBody>
      </p:sp>
      <p:sp>
        <p:nvSpPr>
          <p:cNvPr id="11" name="Shape 7"/>
          <p:cNvSpPr/>
          <p:nvPr/>
        </p:nvSpPr>
        <p:spPr>
          <a:xfrm>
            <a:off x="4979670" y="5190768"/>
            <a:ext cx="8864441" cy="1878449"/>
          </a:xfrm>
          <a:prstGeom prst="roundRect">
            <a:avLst>
              <a:gd name="adj" fmla="val 3994"/>
            </a:avLst>
          </a:prstGeom>
          <a:solidFill>
            <a:srgbClr val="0B5494"/>
          </a:solidFill>
          <a:ln w="22860">
            <a:solidFill>
              <a:srgbClr val="464C6C"/>
            </a:solidFill>
            <a:prstDash val="solid"/>
          </a:ln>
        </p:spPr>
      </p:sp>
      <p:sp>
        <p:nvSpPr>
          <p:cNvPr id="12" name="Shape 8"/>
          <p:cNvSpPr/>
          <p:nvPr/>
        </p:nvSpPr>
        <p:spPr>
          <a:xfrm>
            <a:off x="5002530" y="5213628"/>
            <a:ext cx="714494" cy="1832729"/>
          </a:xfrm>
          <a:prstGeom prst="roundRect">
            <a:avLst>
              <a:gd name="adj" fmla="val 6661"/>
            </a:avLst>
          </a:prstGeom>
          <a:solidFill>
            <a:srgbClr val="2D3353"/>
          </a:solidFill>
          <a:ln/>
        </p:spPr>
      </p:sp>
      <p:pic>
        <p:nvPicPr>
          <p:cNvPr id="13" name="Image 2"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221962" y="5995988"/>
            <a:ext cx="267891" cy="267891"/>
          </a:xfrm>
          <a:prstGeom prst="rect">
            <a:avLst/>
          </a:prstGeom>
        </p:spPr>
      </p:pic>
      <p:sp>
        <p:nvSpPr>
          <p:cNvPr id="14" name="Text 9"/>
          <p:cNvSpPr/>
          <p:nvPr/>
        </p:nvSpPr>
        <p:spPr>
          <a:xfrm>
            <a:off x="5895618" y="5392222"/>
            <a:ext cx="2232779" cy="278963"/>
          </a:xfrm>
          <a:prstGeom prst="rect">
            <a:avLst/>
          </a:prstGeom>
          <a:noFill/>
          <a:ln/>
        </p:spPr>
        <p:txBody>
          <a:bodyPr wrap="none" lIns="0" tIns="0" rIns="0" bIns="0" rtlCol="0" anchor="t"/>
          <a:lstStyle/>
          <a:p>
            <a:pPr algn="l" indent="0" marL="0">
              <a:lnSpc>
                <a:spcPts val="2150"/>
              </a:lnSpc>
              <a:buNone/>
            </a:pPr>
            <a:r>
              <a:rPr lang="en-US" sz="1750" b="1" dirty="0">
                <a:solidFill>
                  <a:srgbClr val="FFFFFF"/>
                </a:solidFill>
                <a:latin typeface="Montserrat Bold" pitchFamily="34" charset="0"/>
                <a:ea typeface="Montserrat Bold" pitchFamily="34" charset="-122"/>
                <a:cs typeface="Montserrat Bold" pitchFamily="34" charset="-120"/>
              </a:rPr>
              <a:t>Access the Code</a:t>
            </a:r>
            <a:endParaRPr lang="en-US" sz="1750" dirty="0"/>
          </a:p>
        </p:txBody>
      </p:sp>
      <p:sp>
        <p:nvSpPr>
          <p:cNvPr id="15" name="Text 10"/>
          <p:cNvSpPr/>
          <p:nvPr/>
        </p:nvSpPr>
        <p:spPr>
          <a:xfrm>
            <a:off x="5895618" y="5849779"/>
            <a:ext cx="7747040" cy="571500"/>
          </a:xfrm>
          <a:prstGeom prst="rect">
            <a:avLst/>
          </a:prstGeom>
          <a:noFill/>
          <a:ln/>
        </p:spPr>
        <p:txBody>
          <a:bodyPr wrap="square" lIns="0" tIns="0" rIns="0" bIns="0" rtlCol="0" anchor="t"/>
          <a:lstStyle/>
          <a:p>
            <a:pPr algn="l" indent="0" marL="0">
              <a:lnSpc>
                <a:spcPts val="2250"/>
              </a:lnSpc>
              <a:buNone/>
            </a:pPr>
            <a:r>
              <a:rPr lang="en-US" sz="1400" dirty="0">
                <a:solidFill>
                  <a:srgbClr val="FFFFFF"/>
                </a:solidFill>
                <a:latin typeface="Montserrat" pitchFamily="34" charset="0"/>
                <a:ea typeface="Montserrat" pitchFamily="34" charset="-122"/>
                <a:cs typeface="Montserrat" pitchFamily="34" charset="-120"/>
              </a:rPr>
              <a:t>All the code, diagrams, and additional resources for today's workshop are available on our dedicated GitHub repository. You can clone or download the files from here:</a:t>
            </a:r>
            <a:endParaRPr lang="en-US" sz="1400" dirty="0"/>
          </a:p>
        </p:txBody>
      </p:sp>
      <p:sp>
        <p:nvSpPr>
          <p:cNvPr id="16" name="Text 11"/>
          <p:cNvSpPr/>
          <p:nvPr/>
        </p:nvSpPr>
        <p:spPr>
          <a:xfrm>
            <a:off x="5895618" y="6582013"/>
            <a:ext cx="7747040" cy="285750"/>
          </a:xfrm>
          <a:prstGeom prst="rect">
            <a:avLst/>
          </a:prstGeom>
          <a:noFill/>
          <a:ln/>
        </p:spPr>
        <p:txBody>
          <a:bodyPr wrap="none" lIns="0" tIns="0" rIns="0" bIns="0" rtlCol="0" anchor="t"/>
          <a:lstStyle/>
          <a:p>
            <a:pPr algn="l" indent="0" marL="0">
              <a:lnSpc>
                <a:spcPts val="2250"/>
              </a:lnSpc>
              <a:buNone/>
            </a:pPr>
            <a:r>
              <a:rPr lang="en-US" sz="1400" u="sng" dirty="0">
                <a:solidFill>
                  <a:srgbClr val="9BA3CA"/>
                </a:solidFill>
                <a:latin typeface="Montserrat" pitchFamily="34" charset="0"/>
                <a:ea typeface="Montserrat" pitchFamily="34" charset="-122"/>
                <a:cs typeface="Montserrat" pitchFamily="34" charset="-120"/>
                <a:hlinkClick r:id="rId8" invalidUrl="" action="" tgtFrame="" tooltip="" history="1" highlightClick="0" endSnd="0">
                  <a:extLst>
                    <a:ext uri="{A12FA001-AC4F-418D-AE19-62706E023703}">
                      <ahyp:hlinkClr xmlns:ahyp="http://schemas.microsoft.com/office/drawing/2018/hyperlinkcolor" val="tx"/>
                    </a:ext>
                  </a:extLst>
                </a:hlinkClick>
              </a:rPr>
              <a:t>github.com/Fulcrum-Technology-Solutions/fcon_2025_iotoys</a:t>
            </a:r>
            <a:endParaRPr lang="en-US" sz="1400" dirty="0"/>
          </a:p>
        </p:txBody>
      </p:sp>
      <p:pic>
        <p:nvPicPr>
          <p:cNvPr id="17" name="Image 3" descr="preencoded.png">    </p:cNvPr>
          <p:cNvPicPr>
            <a:picLocks noChangeAspect="1"/>
          </p:cNvPicPr>
          <p:nvPr/>
        </p:nvPicPr>
        <p:blipFill>
          <a:blip r:embed="rId9"/>
          <a:stretch>
            <a:fillRect/>
          </a:stretch>
        </p:blipFill>
        <p:spPr>
          <a:xfrm>
            <a:off x="164663" y="164663"/>
            <a:ext cx="525899" cy="525899"/>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2750225" y="905589"/>
            <a:ext cx="9129951" cy="6418302"/>
          </a:xfrm>
          <a:prstGeom prst="rect">
            <a:avLst/>
          </a:prstGeom>
        </p:spPr>
      </p:pic>
      <p:pic>
        <p:nvPicPr>
          <p:cNvPr id="3" name="Image 1" descr="preencoded.png">    </p:cNvPr>
          <p:cNvPicPr>
            <a:picLocks noChangeAspect="1"/>
          </p:cNvPicPr>
          <p:nvPr/>
        </p:nvPicPr>
        <p:blipFill>
          <a:blip r:embed="rId2"/>
          <a:stretch>
            <a:fillRect/>
          </a:stretch>
        </p:blipFill>
        <p:spPr>
          <a:xfrm>
            <a:off x="164663" y="164663"/>
            <a:ext cx="525899" cy="525899"/>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029"/>
          </a:xfrm>
          <a:prstGeom prst="rect">
            <a:avLst/>
          </a:prstGeom>
        </p:spPr>
      </p:pic>
      <p:pic>
        <p:nvPicPr>
          <p:cNvPr id="3" name="Image 1" descr="preencoded.png">    </p:cNvPr>
          <p:cNvPicPr>
            <a:picLocks noChangeAspect="1"/>
          </p:cNvPicPr>
          <p:nvPr/>
        </p:nvPicPr>
        <p:blipFill>
          <a:blip r:embed="rId2"/>
          <a:stretch>
            <a:fillRect/>
          </a:stretch>
        </p:blipFill>
        <p:spPr>
          <a:xfrm>
            <a:off x="9316045" y="667107"/>
            <a:ext cx="5142190" cy="6896695"/>
          </a:xfrm>
          <a:prstGeom prst="rect">
            <a:avLst/>
          </a:prstGeom>
        </p:spPr>
      </p:pic>
      <p:sp>
        <p:nvSpPr>
          <p:cNvPr id="4" name="Text 0"/>
          <p:cNvSpPr/>
          <p:nvPr/>
        </p:nvSpPr>
        <p:spPr>
          <a:xfrm>
            <a:off x="786527" y="847487"/>
            <a:ext cx="3607832" cy="430054"/>
          </a:xfrm>
          <a:prstGeom prst="rect">
            <a:avLst/>
          </a:prstGeom>
          <a:noFill/>
          <a:ln/>
        </p:spPr>
        <p:txBody>
          <a:bodyPr wrap="none" lIns="0" tIns="0" rIns="0" bIns="0" rtlCol="0" anchor="t"/>
          <a:lstStyle/>
          <a:p>
            <a:pPr algn="l" indent="0" marL="0">
              <a:lnSpc>
                <a:spcPts val="3350"/>
              </a:lnSpc>
              <a:buNone/>
            </a:pPr>
            <a:r>
              <a:rPr lang="en-US" sz="2700" b="1" dirty="0">
                <a:solidFill>
                  <a:srgbClr val="EEA526"/>
                </a:solidFill>
                <a:latin typeface="Montserrat Bold" pitchFamily="34" charset="0"/>
                <a:ea typeface="Montserrat Bold" pitchFamily="34" charset="-122"/>
                <a:cs typeface="Montserrat Bold" pitchFamily="34" charset="-120"/>
              </a:rPr>
              <a:t>Phase 3 - Let's Build</a:t>
            </a:r>
            <a:endParaRPr lang="en-US" sz="2700" dirty="0"/>
          </a:p>
        </p:txBody>
      </p:sp>
      <p:sp>
        <p:nvSpPr>
          <p:cNvPr id="5" name="Text 1"/>
          <p:cNvSpPr/>
          <p:nvPr/>
        </p:nvSpPr>
        <p:spPr>
          <a:xfrm>
            <a:off x="786527" y="1332548"/>
            <a:ext cx="2064782" cy="258008"/>
          </a:xfrm>
          <a:prstGeom prst="rect">
            <a:avLst/>
          </a:prstGeom>
          <a:noFill/>
          <a:ln/>
        </p:spPr>
        <p:txBody>
          <a:bodyPr wrap="none" lIns="0" tIns="0" rIns="0" bIns="0" rtlCol="0" anchor="t"/>
          <a:lstStyle/>
          <a:p>
            <a:pPr algn="l" indent="0" marL="0">
              <a:lnSpc>
                <a:spcPts val="2000"/>
              </a:lnSpc>
              <a:buNone/>
            </a:pPr>
            <a:r>
              <a:rPr lang="en-US" sz="1600" b="1" dirty="0">
                <a:solidFill>
                  <a:srgbClr val="44ADD3"/>
                </a:solidFill>
                <a:latin typeface="Montserrat Bold" pitchFamily="34" charset="0"/>
                <a:ea typeface="Montserrat Bold" pitchFamily="34" charset="-122"/>
                <a:cs typeface="Montserrat Bold" pitchFamily="34" charset="-120"/>
              </a:rPr>
              <a:t>Steps:</a:t>
            </a:r>
            <a:endParaRPr lang="en-US" sz="1600" dirty="0"/>
          </a:p>
        </p:txBody>
      </p:sp>
      <p:sp>
        <p:nvSpPr>
          <p:cNvPr id="6" name="Shape 2"/>
          <p:cNvSpPr/>
          <p:nvPr/>
        </p:nvSpPr>
        <p:spPr>
          <a:xfrm>
            <a:off x="786527" y="2003465"/>
            <a:ext cx="3716655" cy="927021"/>
          </a:xfrm>
          <a:prstGeom prst="roundRect">
            <a:avLst>
              <a:gd name="adj" fmla="val 7891"/>
            </a:avLst>
          </a:prstGeom>
          <a:solidFill>
            <a:srgbClr val="0B5494"/>
          </a:solidFill>
          <a:ln/>
        </p:spPr>
      </p:sp>
      <p:sp>
        <p:nvSpPr>
          <p:cNvPr id="7" name="Shape 3"/>
          <p:cNvSpPr/>
          <p:nvPr/>
        </p:nvSpPr>
        <p:spPr>
          <a:xfrm>
            <a:off x="786527" y="1988225"/>
            <a:ext cx="3716655" cy="60960"/>
          </a:xfrm>
          <a:prstGeom prst="roundRect">
            <a:avLst>
              <a:gd name="adj" fmla="val 94843"/>
            </a:avLst>
          </a:prstGeom>
          <a:solidFill>
            <a:srgbClr val="2C3252"/>
          </a:solidFill>
          <a:ln/>
        </p:spPr>
      </p:sp>
      <p:sp>
        <p:nvSpPr>
          <p:cNvPr id="8" name="Shape 4"/>
          <p:cNvSpPr/>
          <p:nvPr/>
        </p:nvSpPr>
        <p:spPr>
          <a:xfrm>
            <a:off x="2438400" y="1797010"/>
            <a:ext cx="412909" cy="412909"/>
          </a:xfrm>
          <a:prstGeom prst="roundRect">
            <a:avLst>
              <a:gd name="adj" fmla="val 221453"/>
            </a:avLst>
          </a:prstGeom>
          <a:solidFill>
            <a:srgbClr val="2C3252"/>
          </a:solidFill>
          <a:ln/>
        </p:spPr>
      </p:sp>
      <p:sp>
        <p:nvSpPr>
          <p:cNvPr id="9" name="Text 5"/>
          <p:cNvSpPr/>
          <p:nvPr/>
        </p:nvSpPr>
        <p:spPr>
          <a:xfrm>
            <a:off x="2562225" y="1900238"/>
            <a:ext cx="165140" cy="206454"/>
          </a:xfrm>
          <a:prstGeom prst="rect">
            <a:avLst/>
          </a:prstGeom>
          <a:noFill/>
          <a:ln/>
        </p:spPr>
        <p:txBody>
          <a:bodyPr wrap="none" lIns="0" tIns="0" rIns="0" bIns="0" rtlCol="0" anchor="t"/>
          <a:lstStyle/>
          <a:p>
            <a:pPr algn="ctr" indent="0" marL="0">
              <a:lnSpc>
                <a:spcPts val="2050"/>
              </a:lnSpc>
              <a:buNone/>
            </a:pPr>
            <a:r>
              <a:rPr lang="en-US" sz="1300" b="1" dirty="0">
                <a:solidFill>
                  <a:srgbClr val="FFFFFF"/>
                </a:solidFill>
                <a:latin typeface="Montserrat Bold" pitchFamily="34" charset="0"/>
                <a:ea typeface="Montserrat Bold" pitchFamily="34" charset="-122"/>
                <a:cs typeface="Montserrat Bold" pitchFamily="34" charset="-120"/>
              </a:rPr>
              <a:t>1</a:t>
            </a:r>
            <a:endParaRPr lang="en-US" sz="1300" dirty="0"/>
          </a:p>
        </p:txBody>
      </p:sp>
      <p:sp>
        <p:nvSpPr>
          <p:cNvPr id="10" name="Text 6"/>
          <p:cNvSpPr/>
          <p:nvPr/>
        </p:nvSpPr>
        <p:spPr>
          <a:xfrm>
            <a:off x="939403" y="2347555"/>
            <a:ext cx="3410903" cy="430054"/>
          </a:xfrm>
          <a:prstGeom prst="rect">
            <a:avLst/>
          </a:prstGeom>
          <a:noFill/>
          <a:ln/>
        </p:spPr>
        <p:txBody>
          <a:bodyPr wrap="square" lIns="0" tIns="0" rIns="0" bIns="0" rtlCol="0" anchor="t"/>
          <a:lstStyle/>
          <a:p>
            <a:pPr algn="ctr" indent="0" marL="0">
              <a:lnSpc>
                <a:spcPts val="1650"/>
              </a:lnSpc>
              <a:buNone/>
            </a:pPr>
            <a:r>
              <a:rPr lang="en-US" sz="1350" b="1" dirty="0">
                <a:solidFill>
                  <a:srgbClr val="FFFFFF"/>
                </a:solidFill>
                <a:latin typeface="Montserrat Bold" pitchFamily="34" charset="0"/>
                <a:ea typeface="Montserrat Bold" pitchFamily="34" charset="-122"/>
                <a:cs typeface="Montserrat Bold" pitchFamily="34" charset="-120"/>
              </a:rPr>
              <a:t>Add 4-digit display with shift register connections</a:t>
            </a:r>
            <a:endParaRPr lang="en-US" sz="1350" dirty="0"/>
          </a:p>
        </p:txBody>
      </p:sp>
      <p:sp>
        <p:nvSpPr>
          <p:cNvPr id="11" name="Shape 7"/>
          <p:cNvSpPr/>
          <p:nvPr/>
        </p:nvSpPr>
        <p:spPr>
          <a:xfrm>
            <a:off x="4640818" y="2003465"/>
            <a:ext cx="3716655" cy="927021"/>
          </a:xfrm>
          <a:prstGeom prst="roundRect">
            <a:avLst>
              <a:gd name="adj" fmla="val 7891"/>
            </a:avLst>
          </a:prstGeom>
          <a:solidFill>
            <a:srgbClr val="0B5494"/>
          </a:solidFill>
          <a:ln/>
        </p:spPr>
      </p:sp>
      <p:sp>
        <p:nvSpPr>
          <p:cNvPr id="12" name="Shape 8"/>
          <p:cNvSpPr/>
          <p:nvPr/>
        </p:nvSpPr>
        <p:spPr>
          <a:xfrm>
            <a:off x="4640818" y="1988225"/>
            <a:ext cx="3716655" cy="60960"/>
          </a:xfrm>
          <a:prstGeom prst="roundRect">
            <a:avLst>
              <a:gd name="adj" fmla="val 94843"/>
            </a:avLst>
          </a:prstGeom>
          <a:solidFill>
            <a:srgbClr val="2C3252"/>
          </a:solidFill>
          <a:ln/>
        </p:spPr>
      </p:sp>
      <p:sp>
        <p:nvSpPr>
          <p:cNvPr id="13" name="Shape 9"/>
          <p:cNvSpPr/>
          <p:nvPr/>
        </p:nvSpPr>
        <p:spPr>
          <a:xfrm>
            <a:off x="6292691" y="1797010"/>
            <a:ext cx="412909" cy="412909"/>
          </a:xfrm>
          <a:prstGeom prst="roundRect">
            <a:avLst>
              <a:gd name="adj" fmla="val 221453"/>
            </a:avLst>
          </a:prstGeom>
          <a:solidFill>
            <a:srgbClr val="2C3252"/>
          </a:solidFill>
          <a:ln/>
        </p:spPr>
      </p:sp>
      <p:sp>
        <p:nvSpPr>
          <p:cNvPr id="14" name="Text 10"/>
          <p:cNvSpPr/>
          <p:nvPr/>
        </p:nvSpPr>
        <p:spPr>
          <a:xfrm>
            <a:off x="6416516" y="1900238"/>
            <a:ext cx="165140" cy="206454"/>
          </a:xfrm>
          <a:prstGeom prst="rect">
            <a:avLst/>
          </a:prstGeom>
          <a:noFill/>
          <a:ln/>
        </p:spPr>
        <p:txBody>
          <a:bodyPr wrap="none" lIns="0" tIns="0" rIns="0" bIns="0" rtlCol="0" anchor="t"/>
          <a:lstStyle/>
          <a:p>
            <a:pPr algn="ctr" indent="0" marL="0">
              <a:lnSpc>
                <a:spcPts val="2050"/>
              </a:lnSpc>
              <a:buNone/>
            </a:pPr>
            <a:r>
              <a:rPr lang="en-US" sz="1300" b="1" dirty="0">
                <a:solidFill>
                  <a:srgbClr val="FFFFFF"/>
                </a:solidFill>
                <a:latin typeface="Montserrat Bold" pitchFamily="34" charset="0"/>
                <a:ea typeface="Montserrat Bold" pitchFamily="34" charset="-122"/>
                <a:cs typeface="Montserrat Bold" pitchFamily="34" charset="-120"/>
              </a:rPr>
              <a:t>2</a:t>
            </a:r>
            <a:endParaRPr lang="en-US" sz="1300" dirty="0"/>
          </a:p>
        </p:txBody>
      </p:sp>
      <p:sp>
        <p:nvSpPr>
          <p:cNvPr id="15" name="Text 11"/>
          <p:cNvSpPr/>
          <p:nvPr/>
        </p:nvSpPr>
        <p:spPr>
          <a:xfrm>
            <a:off x="4793694" y="2347555"/>
            <a:ext cx="3410903" cy="430054"/>
          </a:xfrm>
          <a:prstGeom prst="rect">
            <a:avLst/>
          </a:prstGeom>
          <a:noFill/>
          <a:ln/>
        </p:spPr>
        <p:txBody>
          <a:bodyPr wrap="square" lIns="0" tIns="0" rIns="0" bIns="0" rtlCol="0" anchor="t"/>
          <a:lstStyle/>
          <a:p>
            <a:pPr algn="ctr" indent="0" marL="0">
              <a:lnSpc>
                <a:spcPts val="1650"/>
              </a:lnSpc>
              <a:buNone/>
            </a:pPr>
            <a:r>
              <a:rPr lang="en-US" sz="1350" b="1" dirty="0">
                <a:solidFill>
                  <a:srgbClr val="FFFFFF"/>
                </a:solidFill>
                <a:latin typeface="Montserrat Bold" pitchFamily="34" charset="0"/>
                <a:ea typeface="Montserrat Bold" pitchFamily="34" charset="-122"/>
                <a:cs typeface="Montserrat Bold" pitchFamily="34" charset="-120"/>
              </a:rPr>
              <a:t>Add ultrasonic sensor (TRIG to Pin 2, ECHO to Pin 3)</a:t>
            </a:r>
            <a:endParaRPr lang="en-US" sz="1350" dirty="0"/>
          </a:p>
        </p:txBody>
      </p:sp>
      <p:sp>
        <p:nvSpPr>
          <p:cNvPr id="16" name="Shape 12"/>
          <p:cNvSpPr/>
          <p:nvPr/>
        </p:nvSpPr>
        <p:spPr>
          <a:xfrm>
            <a:off x="786527" y="3274576"/>
            <a:ext cx="3716655" cy="927021"/>
          </a:xfrm>
          <a:prstGeom prst="roundRect">
            <a:avLst>
              <a:gd name="adj" fmla="val 7891"/>
            </a:avLst>
          </a:prstGeom>
          <a:solidFill>
            <a:srgbClr val="0B5494"/>
          </a:solidFill>
          <a:ln/>
        </p:spPr>
      </p:sp>
      <p:sp>
        <p:nvSpPr>
          <p:cNvPr id="17" name="Shape 13"/>
          <p:cNvSpPr/>
          <p:nvPr/>
        </p:nvSpPr>
        <p:spPr>
          <a:xfrm>
            <a:off x="786527" y="3259336"/>
            <a:ext cx="3716655" cy="60960"/>
          </a:xfrm>
          <a:prstGeom prst="roundRect">
            <a:avLst>
              <a:gd name="adj" fmla="val 94843"/>
            </a:avLst>
          </a:prstGeom>
          <a:solidFill>
            <a:srgbClr val="2C3252"/>
          </a:solidFill>
          <a:ln/>
        </p:spPr>
      </p:sp>
      <p:sp>
        <p:nvSpPr>
          <p:cNvPr id="18" name="Shape 14"/>
          <p:cNvSpPr/>
          <p:nvPr/>
        </p:nvSpPr>
        <p:spPr>
          <a:xfrm>
            <a:off x="2438400" y="3068122"/>
            <a:ext cx="412909" cy="412909"/>
          </a:xfrm>
          <a:prstGeom prst="roundRect">
            <a:avLst>
              <a:gd name="adj" fmla="val 221453"/>
            </a:avLst>
          </a:prstGeom>
          <a:solidFill>
            <a:srgbClr val="2C3252"/>
          </a:solidFill>
          <a:ln/>
        </p:spPr>
      </p:sp>
      <p:sp>
        <p:nvSpPr>
          <p:cNvPr id="19" name="Text 15"/>
          <p:cNvSpPr/>
          <p:nvPr/>
        </p:nvSpPr>
        <p:spPr>
          <a:xfrm>
            <a:off x="2562225" y="3171349"/>
            <a:ext cx="165140" cy="206454"/>
          </a:xfrm>
          <a:prstGeom prst="rect">
            <a:avLst/>
          </a:prstGeom>
          <a:noFill/>
          <a:ln/>
        </p:spPr>
        <p:txBody>
          <a:bodyPr wrap="none" lIns="0" tIns="0" rIns="0" bIns="0" rtlCol="0" anchor="t"/>
          <a:lstStyle/>
          <a:p>
            <a:pPr algn="ctr" indent="0" marL="0">
              <a:lnSpc>
                <a:spcPts val="2050"/>
              </a:lnSpc>
              <a:buNone/>
            </a:pPr>
            <a:r>
              <a:rPr lang="en-US" sz="1300" b="1" dirty="0">
                <a:solidFill>
                  <a:srgbClr val="FFFFFF"/>
                </a:solidFill>
                <a:latin typeface="Montserrat Bold" pitchFamily="34" charset="0"/>
                <a:ea typeface="Montserrat Bold" pitchFamily="34" charset="-122"/>
                <a:cs typeface="Montserrat Bold" pitchFamily="34" charset="-120"/>
              </a:rPr>
              <a:t>3</a:t>
            </a:r>
            <a:endParaRPr lang="en-US" sz="1300" dirty="0"/>
          </a:p>
        </p:txBody>
      </p:sp>
      <p:sp>
        <p:nvSpPr>
          <p:cNvPr id="20" name="Text 16"/>
          <p:cNvSpPr/>
          <p:nvPr/>
        </p:nvSpPr>
        <p:spPr>
          <a:xfrm>
            <a:off x="939403" y="3618667"/>
            <a:ext cx="3410903" cy="430054"/>
          </a:xfrm>
          <a:prstGeom prst="rect">
            <a:avLst/>
          </a:prstGeom>
          <a:noFill/>
          <a:ln/>
        </p:spPr>
        <p:txBody>
          <a:bodyPr wrap="square" lIns="0" tIns="0" rIns="0" bIns="0" rtlCol="0" anchor="t"/>
          <a:lstStyle/>
          <a:p>
            <a:pPr algn="ctr" indent="0" marL="0">
              <a:lnSpc>
                <a:spcPts val="1650"/>
              </a:lnSpc>
              <a:buNone/>
            </a:pPr>
            <a:r>
              <a:rPr lang="en-US" sz="1350" b="1" dirty="0">
                <a:solidFill>
                  <a:srgbClr val="FFFFFF"/>
                </a:solidFill>
                <a:latin typeface="Montserrat Bold" pitchFamily="34" charset="0"/>
                <a:ea typeface="Montserrat Bold" pitchFamily="34" charset="-122"/>
                <a:cs typeface="Montserrat Bold" pitchFamily="34" charset="-120"/>
              </a:rPr>
              <a:t>Verify all Phase 2 components still connected</a:t>
            </a:r>
            <a:endParaRPr lang="en-US" sz="1350" dirty="0"/>
          </a:p>
        </p:txBody>
      </p:sp>
      <p:sp>
        <p:nvSpPr>
          <p:cNvPr id="21" name="Shape 17"/>
          <p:cNvSpPr/>
          <p:nvPr/>
        </p:nvSpPr>
        <p:spPr>
          <a:xfrm>
            <a:off x="4640818" y="3274576"/>
            <a:ext cx="3716655" cy="927021"/>
          </a:xfrm>
          <a:prstGeom prst="roundRect">
            <a:avLst>
              <a:gd name="adj" fmla="val 7891"/>
            </a:avLst>
          </a:prstGeom>
          <a:solidFill>
            <a:srgbClr val="0B5494"/>
          </a:solidFill>
          <a:ln/>
        </p:spPr>
      </p:sp>
      <p:sp>
        <p:nvSpPr>
          <p:cNvPr id="22" name="Shape 18"/>
          <p:cNvSpPr/>
          <p:nvPr/>
        </p:nvSpPr>
        <p:spPr>
          <a:xfrm>
            <a:off x="4640818" y="3259336"/>
            <a:ext cx="3716655" cy="60960"/>
          </a:xfrm>
          <a:prstGeom prst="roundRect">
            <a:avLst>
              <a:gd name="adj" fmla="val 94843"/>
            </a:avLst>
          </a:prstGeom>
          <a:solidFill>
            <a:srgbClr val="2C3252"/>
          </a:solidFill>
          <a:ln/>
        </p:spPr>
      </p:sp>
      <p:sp>
        <p:nvSpPr>
          <p:cNvPr id="23" name="Shape 19"/>
          <p:cNvSpPr/>
          <p:nvPr/>
        </p:nvSpPr>
        <p:spPr>
          <a:xfrm>
            <a:off x="6292691" y="3068122"/>
            <a:ext cx="412909" cy="412909"/>
          </a:xfrm>
          <a:prstGeom prst="roundRect">
            <a:avLst>
              <a:gd name="adj" fmla="val 221453"/>
            </a:avLst>
          </a:prstGeom>
          <a:solidFill>
            <a:srgbClr val="2C3252"/>
          </a:solidFill>
          <a:ln/>
        </p:spPr>
      </p:sp>
      <p:sp>
        <p:nvSpPr>
          <p:cNvPr id="24" name="Text 20"/>
          <p:cNvSpPr/>
          <p:nvPr/>
        </p:nvSpPr>
        <p:spPr>
          <a:xfrm>
            <a:off x="6416516" y="3171349"/>
            <a:ext cx="165140" cy="206454"/>
          </a:xfrm>
          <a:prstGeom prst="rect">
            <a:avLst/>
          </a:prstGeom>
          <a:noFill/>
          <a:ln/>
        </p:spPr>
        <p:txBody>
          <a:bodyPr wrap="none" lIns="0" tIns="0" rIns="0" bIns="0" rtlCol="0" anchor="t"/>
          <a:lstStyle/>
          <a:p>
            <a:pPr algn="ctr" indent="0" marL="0">
              <a:lnSpc>
                <a:spcPts val="2050"/>
              </a:lnSpc>
              <a:buNone/>
            </a:pPr>
            <a:r>
              <a:rPr lang="en-US" sz="1300" b="1" dirty="0">
                <a:solidFill>
                  <a:srgbClr val="FFFFFF"/>
                </a:solidFill>
                <a:latin typeface="Montserrat Bold" pitchFamily="34" charset="0"/>
                <a:ea typeface="Montserrat Bold" pitchFamily="34" charset="-122"/>
                <a:cs typeface="Montserrat Bold" pitchFamily="34" charset="-120"/>
              </a:rPr>
              <a:t>4</a:t>
            </a:r>
            <a:endParaRPr lang="en-US" sz="1300" dirty="0"/>
          </a:p>
        </p:txBody>
      </p:sp>
      <p:sp>
        <p:nvSpPr>
          <p:cNvPr id="25" name="Text 21"/>
          <p:cNvSpPr/>
          <p:nvPr/>
        </p:nvSpPr>
        <p:spPr>
          <a:xfrm>
            <a:off x="5070277" y="3618667"/>
            <a:ext cx="2857619" cy="215027"/>
          </a:xfrm>
          <a:prstGeom prst="rect">
            <a:avLst/>
          </a:prstGeom>
          <a:noFill/>
          <a:ln/>
        </p:spPr>
        <p:txBody>
          <a:bodyPr wrap="none" lIns="0" tIns="0" rIns="0" bIns="0" rtlCol="0" anchor="t"/>
          <a:lstStyle/>
          <a:p>
            <a:pPr algn="ctr" indent="0" marL="0">
              <a:lnSpc>
                <a:spcPts val="1650"/>
              </a:lnSpc>
              <a:buNone/>
            </a:pPr>
            <a:r>
              <a:rPr lang="en-US" sz="1350" b="1" dirty="0">
                <a:solidFill>
                  <a:srgbClr val="FFFFFF"/>
                </a:solidFill>
                <a:latin typeface="Montserrat Bold" pitchFamily="34" charset="0"/>
                <a:ea typeface="Montserrat Bold" pitchFamily="34" charset="-122"/>
                <a:cs typeface="Montserrat Bold" pitchFamily="34" charset="-120"/>
              </a:rPr>
              <a:t>Copy Phase 3 code from GitHub</a:t>
            </a:r>
            <a:endParaRPr lang="en-US" sz="1350" dirty="0"/>
          </a:p>
        </p:txBody>
      </p:sp>
      <p:sp>
        <p:nvSpPr>
          <p:cNvPr id="26" name="Shape 22"/>
          <p:cNvSpPr/>
          <p:nvPr/>
        </p:nvSpPr>
        <p:spPr>
          <a:xfrm>
            <a:off x="786527" y="4545687"/>
            <a:ext cx="7570946" cy="711994"/>
          </a:xfrm>
          <a:prstGeom prst="roundRect">
            <a:avLst>
              <a:gd name="adj" fmla="val 10274"/>
            </a:avLst>
          </a:prstGeom>
          <a:solidFill>
            <a:srgbClr val="0B5494"/>
          </a:solidFill>
          <a:ln/>
        </p:spPr>
      </p:sp>
      <p:sp>
        <p:nvSpPr>
          <p:cNvPr id="27" name="Shape 23"/>
          <p:cNvSpPr/>
          <p:nvPr/>
        </p:nvSpPr>
        <p:spPr>
          <a:xfrm>
            <a:off x="786527" y="4530447"/>
            <a:ext cx="7570946" cy="60960"/>
          </a:xfrm>
          <a:prstGeom prst="roundRect">
            <a:avLst>
              <a:gd name="adj" fmla="val 94843"/>
            </a:avLst>
          </a:prstGeom>
          <a:solidFill>
            <a:srgbClr val="2C3252"/>
          </a:solidFill>
          <a:ln/>
        </p:spPr>
      </p:sp>
      <p:sp>
        <p:nvSpPr>
          <p:cNvPr id="28" name="Shape 24"/>
          <p:cNvSpPr/>
          <p:nvPr/>
        </p:nvSpPr>
        <p:spPr>
          <a:xfrm>
            <a:off x="4365546" y="4339233"/>
            <a:ext cx="412909" cy="412909"/>
          </a:xfrm>
          <a:prstGeom prst="roundRect">
            <a:avLst>
              <a:gd name="adj" fmla="val 221453"/>
            </a:avLst>
          </a:prstGeom>
          <a:solidFill>
            <a:srgbClr val="2C3252"/>
          </a:solidFill>
          <a:ln/>
        </p:spPr>
      </p:sp>
      <p:sp>
        <p:nvSpPr>
          <p:cNvPr id="29" name="Text 25"/>
          <p:cNvSpPr/>
          <p:nvPr/>
        </p:nvSpPr>
        <p:spPr>
          <a:xfrm>
            <a:off x="4489371" y="4442460"/>
            <a:ext cx="165140" cy="206454"/>
          </a:xfrm>
          <a:prstGeom prst="rect">
            <a:avLst/>
          </a:prstGeom>
          <a:noFill/>
          <a:ln/>
        </p:spPr>
        <p:txBody>
          <a:bodyPr wrap="none" lIns="0" tIns="0" rIns="0" bIns="0" rtlCol="0" anchor="t"/>
          <a:lstStyle/>
          <a:p>
            <a:pPr algn="ctr" indent="0" marL="0">
              <a:lnSpc>
                <a:spcPts val="2050"/>
              </a:lnSpc>
              <a:buNone/>
            </a:pPr>
            <a:r>
              <a:rPr lang="en-US" sz="1300" b="1" dirty="0">
                <a:solidFill>
                  <a:srgbClr val="FFFFFF"/>
                </a:solidFill>
                <a:latin typeface="Montserrat Bold" pitchFamily="34" charset="0"/>
                <a:ea typeface="Montserrat Bold" pitchFamily="34" charset="-122"/>
                <a:cs typeface="Montserrat Bold" pitchFamily="34" charset="-120"/>
              </a:rPr>
              <a:t>5</a:t>
            </a:r>
            <a:endParaRPr lang="en-US" sz="1300" dirty="0"/>
          </a:p>
        </p:txBody>
      </p:sp>
      <p:sp>
        <p:nvSpPr>
          <p:cNvPr id="30" name="Text 26"/>
          <p:cNvSpPr/>
          <p:nvPr/>
        </p:nvSpPr>
        <p:spPr>
          <a:xfrm>
            <a:off x="3711654" y="4889778"/>
            <a:ext cx="1720691" cy="215027"/>
          </a:xfrm>
          <a:prstGeom prst="rect">
            <a:avLst/>
          </a:prstGeom>
          <a:noFill/>
          <a:ln/>
        </p:spPr>
        <p:txBody>
          <a:bodyPr wrap="none" lIns="0" tIns="0" rIns="0" bIns="0" rtlCol="0" anchor="t"/>
          <a:lstStyle/>
          <a:p>
            <a:pPr algn="ctr" indent="0" marL="0">
              <a:lnSpc>
                <a:spcPts val="1650"/>
              </a:lnSpc>
              <a:buNone/>
            </a:pPr>
            <a:r>
              <a:rPr lang="en-US" sz="1350" b="1" dirty="0">
                <a:solidFill>
                  <a:srgbClr val="FFFFFF"/>
                </a:solidFill>
                <a:latin typeface="Montserrat Bold" pitchFamily="34" charset="0"/>
                <a:ea typeface="Montserrat Bold" pitchFamily="34" charset="-122"/>
                <a:cs typeface="Montserrat Bold" pitchFamily="34" charset="-120"/>
              </a:rPr>
              <a:t>Upload and test!</a:t>
            </a:r>
            <a:endParaRPr lang="en-US" sz="1350" dirty="0"/>
          </a:p>
        </p:txBody>
      </p:sp>
      <p:sp>
        <p:nvSpPr>
          <p:cNvPr id="31" name="Text 27"/>
          <p:cNvSpPr/>
          <p:nvPr/>
        </p:nvSpPr>
        <p:spPr>
          <a:xfrm>
            <a:off x="786527" y="5464135"/>
            <a:ext cx="2064782" cy="258008"/>
          </a:xfrm>
          <a:prstGeom prst="rect">
            <a:avLst/>
          </a:prstGeom>
          <a:noFill/>
          <a:ln/>
        </p:spPr>
        <p:txBody>
          <a:bodyPr wrap="none" lIns="0" tIns="0" rIns="0" bIns="0" rtlCol="0" anchor="t"/>
          <a:lstStyle/>
          <a:p>
            <a:pPr algn="l" indent="0" marL="0">
              <a:lnSpc>
                <a:spcPts val="2000"/>
              </a:lnSpc>
              <a:buNone/>
            </a:pPr>
            <a:r>
              <a:rPr lang="en-US" sz="1600" b="1" dirty="0">
                <a:solidFill>
                  <a:srgbClr val="EEA526"/>
                </a:solidFill>
                <a:latin typeface="Montserrat Bold" pitchFamily="34" charset="0"/>
                <a:ea typeface="Montserrat Bold" pitchFamily="34" charset="-122"/>
                <a:cs typeface="Montserrat Bold" pitchFamily="34" charset="-120"/>
              </a:rPr>
              <a:t>Testing:</a:t>
            </a:r>
            <a:endParaRPr lang="en-US" sz="1600" dirty="0"/>
          </a:p>
        </p:txBody>
      </p:sp>
      <p:sp>
        <p:nvSpPr>
          <p:cNvPr id="32" name="Text 28"/>
          <p:cNvSpPr/>
          <p:nvPr/>
        </p:nvSpPr>
        <p:spPr>
          <a:xfrm>
            <a:off x="786527" y="5928598"/>
            <a:ext cx="7570946" cy="275273"/>
          </a:xfrm>
          <a:prstGeom prst="rect">
            <a:avLst/>
          </a:prstGeom>
          <a:noFill/>
          <a:ln/>
        </p:spPr>
        <p:txBody>
          <a:bodyPr wrap="none" lIns="0" tIns="0" rIns="0" bIns="0" rtlCol="0" anchor="t"/>
          <a:lstStyle/>
          <a:p>
            <a:pPr algn="l" indent="0" marL="0">
              <a:lnSpc>
                <a:spcPts val="2150"/>
              </a:lnSpc>
              <a:buNone/>
            </a:pPr>
            <a:r>
              <a:rPr lang="en-US" sz="1350" dirty="0">
                <a:solidFill>
                  <a:srgbClr val="FFFFFF"/>
                </a:solidFill>
                <a:latin typeface="Montserrat" pitchFamily="34" charset="0"/>
                <a:ea typeface="Montserrat" pitchFamily="34" charset="-122"/>
                <a:cs typeface="Montserrat" pitchFamily="34" charset="-120"/>
              </a:rPr>
              <a:t>Move your hand toward/away from sensor</a:t>
            </a:r>
            <a:endParaRPr lang="en-US" sz="1350" dirty="0"/>
          </a:p>
        </p:txBody>
      </p:sp>
      <p:sp>
        <p:nvSpPr>
          <p:cNvPr id="33" name="Text 29"/>
          <p:cNvSpPr/>
          <p:nvPr/>
        </p:nvSpPr>
        <p:spPr>
          <a:xfrm>
            <a:off x="786527" y="6358652"/>
            <a:ext cx="7570946" cy="220147"/>
          </a:xfrm>
          <a:prstGeom prst="rect">
            <a:avLst/>
          </a:prstGeom>
          <a:noFill/>
          <a:ln/>
        </p:spPr>
        <p:txBody>
          <a:bodyPr wrap="none" lIns="0" tIns="0" rIns="0" bIns="0" rtlCol="0" anchor="t"/>
          <a:lstStyle/>
          <a:p>
            <a:pPr algn="l" marL="342900" indent="-342900">
              <a:lnSpc>
                <a:spcPts val="1700"/>
              </a:lnSpc>
              <a:buSzPct val="100000"/>
              <a:buChar char="•"/>
            </a:pPr>
            <a:r>
              <a:rPr lang="en-US" sz="1050" dirty="0">
                <a:solidFill>
                  <a:srgbClr val="FFFFFF"/>
                </a:solidFill>
                <a:latin typeface="Montserrat" pitchFamily="34" charset="0"/>
                <a:ea typeface="Montserrat" pitchFamily="34" charset="-122"/>
                <a:cs typeface="Montserrat" pitchFamily="34" charset="-120"/>
              </a:rPr>
              <a:t>Display shows distance in cm</a:t>
            </a:r>
            <a:endParaRPr lang="en-US" sz="1050" dirty="0"/>
          </a:p>
        </p:txBody>
      </p:sp>
      <p:sp>
        <p:nvSpPr>
          <p:cNvPr id="34" name="Text 30"/>
          <p:cNvSpPr/>
          <p:nvPr/>
        </p:nvSpPr>
        <p:spPr>
          <a:xfrm>
            <a:off x="786527" y="6626900"/>
            <a:ext cx="7570946" cy="220147"/>
          </a:xfrm>
          <a:prstGeom prst="rect">
            <a:avLst/>
          </a:prstGeom>
          <a:noFill/>
          <a:ln/>
        </p:spPr>
        <p:txBody>
          <a:bodyPr wrap="none" lIns="0" tIns="0" rIns="0" bIns="0" rtlCol="0" anchor="t"/>
          <a:lstStyle/>
          <a:p>
            <a:pPr algn="l" marL="342900" indent="-342900">
              <a:lnSpc>
                <a:spcPts val="1700"/>
              </a:lnSpc>
              <a:buSzPct val="100000"/>
              <a:buChar char="•"/>
            </a:pPr>
            <a:r>
              <a:rPr lang="en-US" sz="1050" dirty="0">
                <a:solidFill>
                  <a:srgbClr val="FFFFFF"/>
                </a:solidFill>
                <a:latin typeface="Montserrat" pitchFamily="34" charset="0"/>
                <a:ea typeface="Montserrat" pitchFamily="34" charset="-122"/>
                <a:cs typeface="Montserrat" pitchFamily="34" charset="-120"/>
              </a:rPr>
              <a:t>LED lights at ≤5cm</a:t>
            </a:r>
            <a:endParaRPr lang="en-US" sz="1050" dirty="0"/>
          </a:p>
        </p:txBody>
      </p:sp>
      <p:sp>
        <p:nvSpPr>
          <p:cNvPr id="35" name="Text 31"/>
          <p:cNvSpPr/>
          <p:nvPr/>
        </p:nvSpPr>
        <p:spPr>
          <a:xfrm>
            <a:off x="786527" y="6895148"/>
            <a:ext cx="7570946" cy="220147"/>
          </a:xfrm>
          <a:prstGeom prst="rect">
            <a:avLst/>
          </a:prstGeom>
          <a:noFill/>
          <a:ln/>
        </p:spPr>
        <p:txBody>
          <a:bodyPr wrap="none" lIns="0" tIns="0" rIns="0" bIns="0" rtlCol="0" anchor="t"/>
          <a:lstStyle/>
          <a:p>
            <a:pPr algn="l" marL="342900" indent="-342900">
              <a:lnSpc>
                <a:spcPts val="1700"/>
              </a:lnSpc>
              <a:buSzPct val="100000"/>
              <a:buChar char="•"/>
            </a:pPr>
            <a:r>
              <a:rPr lang="en-US" sz="1050" dirty="0">
                <a:solidFill>
                  <a:srgbClr val="FFFFFF"/>
                </a:solidFill>
                <a:latin typeface="Montserrat" pitchFamily="34" charset="0"/>
                <a:ea typeface="Montserrat" pitchFamily="34" charset="-122"/>
                <a:cs typeface="Montserrat" pitchFamily="34" charset="-120"/>
              </a:rPr>
              <a:t>Buzzer beeps at ≤10cm (faster = closer)</a:t>
            </a:r>
            <a:endParaRPr lang="en-US" sz="1050" dirty="0"/>
          </a:p>
        </p:txBody>
      </p:sp>
      <p:sp>
        <p:nvSpPr>
          <p:cNvPr id="36" name="Text 32"/>
          <p:cNvSpPr/>
          <p:nvPr/>
        </p:nvSpPr>
        <p:spPr>
          <a:xfrm>
            <a:off x="786527" y="7163395"/>
            <a:ext cx="7570946" cy="220147"/>
          </a:xfrm>
          <a:prstGeom prst="rect">
            <a:avLst/>
          </a:prstGeom>
          <a:noFill/>
          <a:ln/>
        </p:spPr>
        <p:txBody>
          <a:bodyPr wrap="none" lIns="0" tIns="0" rIns="0" bIns="0" rtlCol="0" anchor="t"/>
          <a:lstStyle/>
          <a:p>
            <a:pPr algn="l" marL="342900" indent="-342900">
              <a:lnSpc>
                <a:spcPts val="1700"/>
              </a:lnSpc>
              <a:buSzPct val="100000"/>
              <a:buChar char="•"/>
            </a:pPr>
            <a:r>
              <a:rPr lang="en-US" sz="1050" dirty="0">
                <a:solidFill>
                  <a:srgbClr val="FFFFFF"/>
                </a:solidFill>
                <a:latin typeface="Montserrat" pitchFamily="34" charset="0"/>
                <a:ea typeface="Montserrat" pitchFamily="34" charset="-122"/>
                <a:cs typeface="Montserrat" pitchFamily="34" charset="-120"/>
              </a:rPr>
              <a:t>Button mutes/unmutes buzzer</a:t>
            </a:r>
            <a:endParaRPr lang="en-US" sz="1050" dirty="0"/>
          </a:p>
        </p:txBody>
      </p:sp>
      <p:pic>
        <p:nvPicPr>
          <p:cNvPr id="37" name="Image 2" descr="preencoded.png">    </p:cNvPr>
          <p:cNvPicPr>
            <a:picLocks noChangeAspect="1"/>
          </p:cNvPicPr>
          <p:nvPr/>
        </p:nvPicPr>
        <p:blipFill>
          <a:blip r:embed="rId3"/>
          <a:stretch>
            <a:fillRect/>
          </a:stretch>
        </p:blipFill>
        <p:spPr>
          <a:xfrm>
            <a:off x="163116" y="163235"/>
            <a:ext cx="521018" cy="521017"/>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spTree>
      <p:nvGrpSpPr>
        <p:cNvPr id="1" name=""/>
        <p:cNvGrpSpPr/>
        <p:nvPr/>
      </p:nvGrpSpPr>
      <p:grpSpPr>
        <a:xfrm>
          <a:off x="0" y="0"/>
          <a:ext cx="0" cy="0"/>
          <a:chOff x="0" y="0"/>
          <a:chExt cx="0" cy="0"/>
        </a:xfrm>
      </p:grpSpPr>
      <p:sp>
        <p:nvSpPr>
          <p:cNvPr id="2" name="Text 0"/>
          <p:cNvSpPr/>
          <p:nvPr/>
        </p:nvSpPr>
        <p:spPr>
          <a:xfrm>
            <a:off x="793790" y="2139672"/>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Quick Check</a:t>
            </a:r>
            <a:endParaRPr lang="en-US" sz="3900" dirty="0"/>
          </a:p>
        </p:txBody>
      </p:sp>
      <p:sp>
        <p:nvSpPr>
          <p:cNvPr id="3" name="Text 1"/>
          <p:cNvSpPr/>
          <p:nvPr/>
        </p:nvSpPr>
        <p:spPr>
          <a:xfrm>
            <a:off x="793790" y="2839045"/>
            <a:ext cx="3428286"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Phase 3 Status Check:</a:t>
            </a:r>
            <a:endParaRPr lang="en-US" sz="2300" dirty="0"/>
          </a:p>
        </p:txBody>
      </p:sp>
      <p:sp>
        <p:nvSpPr>
          <p:cNvPr id="4" name="Shape 2"/>
          <p:cNvSpPr/>
          <p:nvPr/>
        </p:nvSpPr>
        <p:spPr>
          <a:xfrm>
            <a:off x="793790" y="3508772"/>
            <a:ext cx="4215289" cy="1514356"/>
          </a:xfrm>
          <a:prstGeom prst="roundRect">
            <a:avLst>
              <a:gd name="adj" fmla="val 5505"/>
            </a:avLst>
          </a:prstGeom>
          <a:solidFill>
            <a:srgbClr val="0B5494"/>
          </a:solidFill>
          <a:ln w="22860">
            <a:solidFill>
              <a:srgbClr val="464C6C"/>
            </a:solidFill>
            <a:prstDash val="solid"/>
          </a:ln>
        </p:spPr>
      </p:sp>
      <p:sp>
        <p:nvSpPr>
          <p:cNvPr id="5" name="Text 3"/>
          <p:cNvSpPr/>
          <p:nvPr/>
        </p:nvSpPr>
        <p:spPr>
          <a:xfrm>
            <a:off x="1015008" y="3729990"/>
            <a:ext cx="2480905" cy="317778"/>
          </a:xfrm>
          <a:prstGeom prst="rect">
            <a:avLst/>
          </a:prstGeom>
          <a:noFill/>
          <a:ln/>
        </p:spPr>
        <p:txBody>
          <a:bodyPr wrap="none" lIns="0" tIns="0" rIns="0" bIns="0" rtlCol="0" anchor="t"/>
          <a:lstStyle/>
          <a:p>
            <a:pPr algn="l" indent="0" marL="0">
              <a:lnSpc>
                <a:spcPts val="2400"/>
              </a:lnSpc>
              <a:buNone/>
            </a:pPr>
            <a:r>
              <a:rPr lang="en-US" sz="1950" b="1" dirty="0">
                <a:solidFill>
                  <a:srgbClr val="000000"/>
                </a:solidFill>
                <a:latin typeface="Montserrat Bold" pitchFamily="34" charset="0"/>
                <a:ea typeface="Montserrat Bold" pitchFamily="34" charset="-122"/>
                <a:cs typeface="Montserrat Bold" pitchFamily="34" charset="-120"/>
              </a:rPr>
              <a:t>👍</a:t>
            </a:r>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 Working?</a:t>
            </a:r>
            <a:endParaRPr lang="en-US" sz="1950" dirty="0"/>
          </a:p>
        </p:txBody>
      </p:sp>
      <p:sp>
        <p:nvSpPr>
          <p:cNvPr id="6" name="Text 4"/>
          <p:cNvSpPr/>
          <p:nvPr/>
        </p:nvSpPr>
        <p:spPr>
          <a:xfrm>
            <a:off x="1015008" y="4166830"/>
            <a:ext cx="3772853" cy="317540"/>
          </a:xfrm>
          <a:prstGeom prst="rect">
            <a:avLst/>
          </a:prstGeom>
          <a:noFill/>
          <a:ln/>
        </p:spPr>
        <p:txBody>
          <a:bodyPr wrap="non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Experiment with different distances!</a:t>
            </a:r>
            <a:endParaRPr lang="en-US" sz="1550" dirty="0"/>
          </a:p>
        </p:txBody>
      </p:sp>
      <p:sp>
        <p:nvSpPr>
          <p:cNvPr id="7" name="Shape 5"/>
          <p:cNvSpPr/>
          <p:nvPr/>
        </p:nvSpPr>
        <p:spPr>
          <a:xfrm>
            <a:off x="5207437" y="3508772"/>
            <a:ext cx="4215408" cy="1514356"/>
          </a:xfrm>
          <a:prstGeom prst="roundRect">
            <a:avLst>
              <a:gd name="adj" fmla="val 5505"/>
            </a:avLst>
          </a:prstGeom>
          <a:solidFill>
            <a:srgbClr val="0B5494"/>
          </a:solidFill>
          <a:ln w="22860">
            <a:solidFill>
              <a:srgbClr val="464C6C"/>
            </a:solidFill>
            <a:prstDash val="solid"/>
          </a:ln>
        </p:spPr>
      </p:sp>
      <p:sp>
        <p:nvSpPr>
          <p:cNvPr id="8" name="Text 6"/>
          <p:cNvSpPr/>
          <p:nvPr/>
        </p:nvSpPr>
        <p:spPr>
          <a:xfrm>
            <a:off x="5428655" y="3729990"/>
            <a:ext cx="2480905" cy="317778"/>
          </a:xfrm>
          <a:prstGeom prst="rect">
            <a:avLst/>
          </a:prstGeom>
          <a:noFill/>
          <a:ln/>
        </p:spPr>
        <p:txBody>
          <a:bodyPr wrap="none" lIns="0" tIns="0" rIns="0" bIns="0" rtlCol="0" anchor="t"/>
          <a:lstStyle/>
          <a:p>
            <a:pPr algn="l" indent="0" marL="0">
              <a:lnSpc>
                <a:spcPts val="2400"/>
              </a:lnSpc>
              <a:buNone/>
            </a:pPr>
            <a:r>
              <a:rPr lang="en-US" sz="1950" b="1" dirty="0">
                <a:solidFill>
                  <a:srgbClr val="000000"/>
                </a:solidFill>
                <a:latin typeface="Montserrat Bold" pitchFamily="34" charset="0"/>
                <a:ea typeface="Montserrat Bold" pitchFamily="34" charset="-122"/>
                <a:cs typeface="Montserrat Bold" pitchFamily="34" charset="-120"/>
              </a:rPr>
              <a:t>🤔</a:t>
            </a:r>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 Still building?</a:t>
            </a:r>
            <a:endParaRPr lang="en-US" sz="1950" dirty="0"/>
          </a:p>
        </p:txBody>
      </p:sp>
      <p:sp>
        <p:nvSpPr>
          <p:cNvPr id="9" name="Text 7"/>
          <p:cNvSpPr/>
          <p:nvPr/>
        </p:nvSpPr>
        <p:spPr>
          <a:xfrm>
            <a:off x="5428655" y="4166830"/>
            <a:ext cx="3772972" cy="317540"/>
          </a:xfrm>
          <a:prstGeom prst="rect">
            <a:avLst/>
          </a:prstGeom>
          <a:noFill/>
          <a:ln/>
        </p:spPr>
        <p:txBody>
          <a:bodyPr wrap="non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Keep going - this is the complex one!</a:t>
            </a:r>
            <a:endParaRPr lang="en-US" sz="1550" dirty="0"/>
          </a:p>
        </p:txBody>
      </p:sp>
      <p:sp>
        <p:nvSpPr>
          <p:cNvPr id="10" name="Shape 8"/>
          <p:cNvSpPr/>
          <p:nvPr/>
        </p:nvSpPr>
        <p:spPr>
          <a:xfrm>
            <a:off x="9621203" y="3508772"/>
            <a:ext cx="4215289" cy="1514356"/>
          </a:xfrm>
          <a:prstGeom prst="roundRect">
            <a:avLst>
              <a:gd name="adj" fmla="val 5505"/>
            </a:avLst>
          </a:prstGeom>
          <a:solidFill>
            <a:srgbClr val="0B5494"/>
          </a:solidFill>
          <a:ln w="22860">
            <a:solidFill>
              <a:srgbClr val="464C6C"/>
            </a:solidFill>
            <a:prstDash val="solid"/>
          </a:ln>
        </p:spPr>
      </p:sp>
      <p:sp>
        <p:nvSpPr>
          <p:cNvPr id="11" name="Text 9"/>
          <p:cNvSpPr/>
          <p:nvPr/>
        </p:nvSpPr>
        <p:spPr>
          <a:xfrm>
            <a:off x="9842421" y="3729990"/>
            <a:ext cx="2480905" cy="317778"/>
          </a:xfrm>
          <a:prstGeom prst="rect">
            <a:avLst/>
          </a:prstGeom>
          <a:noFill/>
          <a:ln/>
        </p:spPr>
        <p:txBody>
          <a:bodyPr wrap="none" lIns="0" tIns="0" rIns="0" bIns="0" rtlCol="0" anchor="t"/>
          <a:lstStyle/>
          <a:p>
            <a:pPr algn="l" indent="0" marL="0">
              <a:lnSpc>
                <a:spcPts val="2400"/>
              </a:lnSpc>
              <a:buNone/>
            </a:pPr>
            <a:r>
              <a:rPr lang="en-US" sz="1950" b="1" dirty="0">
                <a:solidFill>
                  <a:srgbClr val="000000"/>
                </a:solidFill>
                <a:latin typeface="Montserrat Bold" pitchFamily="34" charset="0"/>
                <a:ea typeface="Montserrat Bold" pitchFamily="34" charset="-122"/>
                <a:cs typeface="Montserrat Bold" pitchFamily="34" charset="-120"/>
              </a:rPr>
              <a:t>❌</a:t>
            </a:r>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 Having issues?</a:t>
            </a:r>
            <a:endParaRPr lang="en-US" sz="1950" dirty="0"/>
          </a:p>
        </p:txBody>
      </p:sp>
      <p:sp>
        <p:nvSpPr>
          <p:cNvPr id="12" name="Text 10"/>
          <p:cNvSpPr/>
          <p:nvPr/>
        </p:nvSpPr>
        <p:spPr>
          <a:xfrm>
            <a:off x="9842421" y="4166830"/>
            <a:ext cx="3772853" cy="635079"/>
          </a:xfrm>
          <a:prstGeom prst="rect">
            <a:avLst/>
          </a:prstGeom>
          <a:noFill/>
          <a:ln/>
        </p:spPr>
        <p:txBody>
          <a:bodyPr wrap="squar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Common problems in troubleshooting guide</a:t>
            </a:r>
            <a:endParaRPr lang="en-US" sz="1550" dirty="0"/>
          </a:p>
        </p:txBody>
      </p:sp>
      <p:sp>
        <p:nvSpPr>
          <p:cNvPr id="13" name="Text 11"/>
          <p:cNvSpPr/>
          <p:nvPr/>
        </p:nvSpPr>
        <p:spPr>
          <a:xfrm>
            <a:off x="1091446" y="5469612"/>
            <a:ext cx="12745164" cy="396954"/>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Everyone's at different stages - that's completely normal!</a:t>
            </a:r>
            <a:endParaRPr lang="en-US" sz="1950" dirty="0"/>
          </a:p>
        </p:txBody>
      </p:sp>
      <p:sp>
        <p:nvSpPr>
          <p:cNvPr id="14" name="Shape 12"/>
          <p:cNvSpPr/>
          <p:nvPr/>
        </p:nvSpPr>
        <p:spPr>
          <a:xfrm>
            <a:off x="793790" y="5246370"/>
            <a:ext cx="22860" cy="843439"/>
          </a:xfrm>
          <a:prstGeom prst="rect">
            <a:avLst/>
          </a:prstGeom>
          <a:solidFill>
            <a:srgbClr val="2C3252"/>
          </a:solidFill>
          <a:ln/>
        </p:spPr>
      </p:sp>
      <p:pic>
        <p:nvPicPr>
          <p:cNvPr id="15"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907375"/>
            <a:ext cx="5332690" cy="589121"/>
          </a:xfrm>
          <a:prstGeom prst="rect">
            <a:avLst/>
          </a:prstGeom>
          <a:noFill/>
          <a:ln/>
        </p:spPr>
        <p:txBody>
          <a:bodyPr wrap="none" lIns="0" tIns="0" rIns="0" bIns="0" rtlCol="0" anchor="t"/>
          <a:lstStyle/>
          <a:p>
            <a:pPr algn="l" indent="0" marL="0">
              <a:lnSpc>
                <a:spcPts val="4600"/>
              </a:lnSpc>
              <a:buNone/>
            </a:pPr>
            <a:r>
              <a:rPr lang="en-US" sz="3700" b="1" dirty="0">
                <a:solidFill>
                  <a:srgbClr val="EEA526"/>
                </a:solidFill>
                <a:latin typeface="Montserrat Bold" pitchFamily="34" charset="0"/>
                <a:ea typeface="Montserrat Bold" pitchFamily="34" charset="-122"/>
                <a:cs typeface="Montserrat Bold" pitchFamily="34" charset="-120"/>
              </a:rPr>
              <a:t>What You Built Today</a:t>
            </a:r>
            <a:endParaRPr lang="en-US" sz="3700" dirty="0"/>
          </a:p>
        </p:txBody>
      </p:sp>
      <p:sp>
        <p:nvSpPr>
          <p:cNvPr id="4" name="Text 1"/>
          <p:cNvSpPr/>
          <p:nvPr/>
        </p:nvSpPr>
        <p:spPr>
          <a:xfrm>
            <a:off x="6280190" y="1571863"/>
            <a:ext cx="3886200" cy="353378"/>
          </a:xfrm>
          <a:prstGeom prst="rect">
            <a:avLst/>
          </a:prstGeom>
          <a:noFill/>
          <a:ln/>
        </p:spPr>
        <p:txBody>
          <a:bodyPr wrap="none" lIns="0" tIns="0" rIns="0" bIns="0" rtlCol="0" anchor="t"/>
          <a:lstStyle/>
          <a:p>
            <a:pPr algn="l" indent="0" marL="0">
              <a:lnSpc>
                <a:spcPts val="2750"/>
              </a:lnSpc>
              <a:buNone/>
            </a:pPr>
            <a:r>
              <a:rPr lang="en-US" sz="2200" b="1" dirty="0">
                <a:solidFill>
                  <a:srgbClr val="B4BAC0"/>
                </a:solidFill>
                <a:latin typeface="Montserrat Bold" pitchFamily="34" charset="0"/>
                <a:ea typeface="Montserrat Bold" pitchFamily="34" charset="-122"/>
                <a:cs typeface="Montserrat Bold" pitchFamily="34" charset="-120"/>
              </a:rPr>
              <a:t>Four Progressive Systems:</a:t>
            </a:r>
            <a:endParaRPr lang="en-US" sz="2200" dirty="0"/>
          </a:p>
        </p:txBody>
      </p:sp>
      <p:pic>
        <p:nvPicPr>
          <p:cNvPr id="5" name="Image 1" descr="preencoded.png">    </p:cNvPr>
          <p:cNvPicPr>
            <a:picLocks noChangeAspect="1"/>
          </p:cNvPicPr>
          <p:nvPr/>
        </p:nvPicPr>
        <p:blipFill>
          <a:blip r:embed="rId2"/>
          <a:stretch>
            <a:fillRect/>
          </a:stretch>
        </p:blipFill>
        <p:spPr>
          <a:xfrm>
            <a:off x="6280190" y="2208014"/>
            <a:ext cx="942737" cy="1131213"/>
          </a:xfrm>
          <a:prstGeom prst="rect">
            <a:avLst/>
          </a:prstGeom>
        </p:spPr>
      </p:pic>
      <p:sp>
        <p:nvSpPr>
          <p:cNvPr id="6" name="Text 2"/>
          <p:cNvSpPr/>
          <p:nvPr/>
        </p:nvSpPr>
        <p:spPr>
          <a:xfrm>
            <a:off x="7411403" y="2396490"/>
            <a:ext cx="5721310" cy="294680"/>
          </a:xfrm>
          <a:prstGeom prst="rect">
            <a:avLst/>
          </a:prstGeom>
          <a:noFill/>
          <a:ln/>
        </p:spPr>
        <p:txBody>
          <a:bodyPr wrap="non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Power verification</a:t>
            </a:r>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 - Foundation for everything</a:t>
            </a:r>
            <a:endParaRPr lang="en-US" sz="1850" dirty="0"/>
          </a:p>
        </p:txBody>
      </p:sp>
      <p:pic>
        <p:nvPicPr>
          <p:cNvPr id="7" name="Image 2" descr="preencoded.png">    </p:cNvPr>
          <p:cNvPicPr>
            <a:picLocks noChangeAspect="1"/>
          </p:cNvPicPr>
          <p:nvPr/>
        </p:nvPicPr>
        <p:blipFill>
          <a:blip r:embed="rId3"/>
          <a:stretch>
            <a:fillRect/>
          </a:stretch>
        </p:blipFill>
        <p:spPr>
          <a:xfrm>
            <a:off x="6280190" y="3339227"/>
            <a:ext cx="942737" cy="1131213"/>
          </a:xfrm>
          <a:prstGeom prst="rect">
            <a:avLst/>
          </a:prstGeom>
        </p:spPr>
      </p:pic>
      <p:sp>
        <p:nvSpPr>
          <p:cNvPr id="8" name="Text 3"/>
          <p:cNvSpPr/>
          <p:nvPr/>
        </p:nvSpPr>
        <p:spPr>
          <a:xfrm>
            <a:off x="7411403" y="3527703"/>
            <a:ext cx="6425208" cy="589359"/>
          </a:xfrm>
          <a:prstGeom prst="rect">
            <a:avLst/>
          </a:prstGeom>
          <a:noFill/>
          <a:ln/>
        </p:spPr>
        <p:txBody>
          <a:bodyPr wrap="squar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Simple output control</a:t>
            </a:r>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 - LED blinking (processor → output)</a:t>
            </a:r>
            <a:endParaRPr lang="en-US" sz="1850" dirty="0"/>
          </a:p>
        </p:txBody>
      </p:sp>
      <p:pic>
        <p:nvPicPr>
          <p:cNvPr id="9" name="Image 3" descr="preencoded.png">    </p:cNvPr>
          <p:cNvPicPr>
            <a:picLocks noChangeAspect="1"/>
          </p:cNvPicPr>
          <p:nvPr/>
        </p:nvPicPr>
        <p:blipFill>
          <a:blip r:embed="rId4"/>
          <a:stretch>
            <a:fillRect/>
          </a:stretch>
        </p:blipFill>
        <p:spPr>
          <a:xfrm>
            <a:off x="6280190" y="4470440"/>
            <a:ext cx="942737" cy="1131213"/>
          </a:xfrm>
          <a:prstGeom prst="rect">
            <a:avLst/>
          </a:prstGeom>
        </p:spPr>
      </p:pic>
      <p:sp>
        <p:nvSpPr>
          <p:cNvPr id="10" name="Text 4"/>
          <p:cNvSpPr/>
          <p:nvPr/>
        </p:nvSpPr>
        <p:spPr>
          <a:xfrm>
            <a:off x="7411403" y="4658916"/>
            <a:ext cx="6425208" cy="589359"/>
          </a:xfrm>
          <a:prstGeom prst="rect">
            <a:avLst/>
          </a:prstGeom>
          <a:noFill/>
          <a:ln/>
        </p:spPr>
        <p:txBody>
          <a:bodyPr wrap="squar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Interactive control</a:t>
            </a:r>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 - Button input with multiple outputs (input → processor → outputs)</a:t>
            </a:r>
            <a:endParaRPr lang="en-US" sz="1850" dirty="0"/>
          </a:p>
        </p:txBody>
      </p:sp>
      <p:pic>
        <p:nvPicPr>
          <p:cNvPr id="11" name="Image 4" descr="preencoded.png">    </p:cNvPr>
          <p:cNvPicPr>
            <a:picLocks noChangeAspect="1"/>
          </p:cNvPicPr>
          <p:nvPr/>
        </p:nvPicPr>
        <p:blipFill>
          <a:blip r:embed="rId5"/>
          <a:stretch>
            <a:fillRect/>
          </a:stretch>
        </p:blipFill>
        <p:spPr>
          <a:xfrm>
            <a:off x="6280190" y="5601653"/>
            <a:ext cx="942737" cy="1131213"/>
          </a:xfrm>
          <a:prstGeom prst="rect">
            <a:avLst/>
          </a:prstGeom>
        </p:spPr>
      </p:pic>
      <p:sp>
        <p:nvSpPr>
          <p:cNvPr id="12" name="Text 5"/>
          <p:cNvSpPr/>
          <p:nvPr/>
        </p:nvSpPr>
        <p:spPr>
          <a:xfrm>
            <a:off x="7411403" y="5790128"/>
            <a:ext cx="6425208" cy="589359"/>
          </a:xfrm>
          <a:prstGeom prst="rect">
            <a:avLst/>
          </a:prstGeom>
          <a:noFill/>
          <a:ln/>
        </p:spPr>
        <p:txBody>
          <a:bodyPr wrap="squar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Autonomous sensor system</a:t>
            </a:r>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 - Distance-based alarm with display (sensor → processor → multiple outputs)</a:t>
            </a:r>
            <a:endParaRPr lang="en-US" sz="1850" dirty="0"/>
          </a:p>
        </p:txBody>
      </p:sp>
      <p:sp>
        <p:nvSpPr>
          <p:cNvPr id="13" name="Text 6"/>
          <p:cNvSpPr/>
          <p:nvPr/>
        </p:nvSpPr>
        <p:spPr>
          <a:xfrm>
            <a:off x="6280190" y="6944916"/>
            <a:ext cx="7556421" cy="377190"/>
          </a:xfrm>
          <a:prstGeom prst="rect">
            <a:avLst/>
          </a:prstGeom>
          <a:noFill/>
          <a:ln/>
        </p:spPr>
        <p:txBody>
          <a:bodyPr wrap="none" lIns="0" tIns="0" rIns="0" bIns="0" rtlCol="0" anchor="t"/>
          <a:lstStyle/>
          <a:p>
            <a:pPr algn="l" indent="0" marL="0">
              <a:lnSpc>
                <a:spcPts val="2950"/>
              </a:lnSpc>
              <a:buNone/>
            </a:pPr>
            <a:r>
              <a:rPr lang="en-US" sz="1850" b="1" dirty="0">
                <a:solidFill>
                  <a:srgbClr val="EEA526"/>
                </a:solidFill>
                <a:latin typeface="Montserrat" pitchFamily="34" charset="0"/>
                <a:ea typeface="Montserrat" pitchFamily="34" charset="-122"/>
                <a:cs typeface="Montserrat" pitchFamily="34" charset="-120"/>
              </a:rPr>
              <a:t>The Evolution:</a:t>
            </a:r>
            <a:pPr algn="l" indent="0" marL="0">
              <a:lnSpc>
                <a:spcPts val="2950"/>
              </a:lnSpc>
              <a:buNone/>
            </a:pPr>
            <a:r>
              <a:rPr lang="en-US" sz="1850" dirty="0">
                <a:solidFill>
                  <a:srgbClr val="FFFFFF"/>
                </a:solidFill>
                <a:latin typeface="Montserrat" pitchFamily="34" charset="0"/>
                <a:ea typeface="Montserrat" pitchFamily="34" charset="-122"/>
                <a:cs typeface="Montserrat" pitchFamily="34" charset="-120"/>
              </a:rPr>
              <a:t> From simple blink to complete IoT automation!</a:t>
            </a:r>
            <a:endParaRPr lang="en-US" sz="1850" dirty="0"/>
          </a:p>
        </p:txBody>
      </p:sp>
      <p:pic>
        <p:nvPicPr>
          <p:cNvPr id="14" name="Image 5" descr="preencoded.png">    </p:cNvPr>
          <p:cNvPicPr>
            <a:picLocks noChangeAspect="1"/>
          </p:cNvPicPr>
          <p:nvPr/>
        </p:nvPicPr>
        <p:blipFill>
          <a:blip r:embed="rId6"/>
          <a:stretch>
            <a:fillRect/>
          </a:stretch>
        </p:blipFill>
        <p:spPr>
          <a:xfrm>
            <a:off x="5651063" y="164663"/>
            <a:ext cx="525899" cy="525899"/>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984653"/>
          </a:xfrm>
          <a:prstGeom prst="rect">
            <a:avLst/>
          </a:prstGeom>
        </p:spPr>
      </p:pic>
      <p:sp>
        <p:nvSpPr>
          <p:cNvPr id="3" name="Text 0"/>
          <p:cNvSpPr/>
          <p:nvPr/>
        </p:nvSpPr>
        <p:spPr>
          <a:xfrm>
            <a:off x="793790" y="2934653"/>
            <a:ext cx="6075998" cy="496133"/>
          </a:xfrm>
          <a:prstGeom prst="rect">
            <a:avLst/>
          </a:prstGeom>
          <a:noFill/>
          <a:ln/>
        </p:spPr>
        <p:txBody>
          <a:bodyPr wrap="none" lIns="0" tIns="0" rIns="0" bIns="0" rtlCol="0" anchor="t"/>
          <a:lstStyle/>
          <a:p>
            <a:pPr algn="l" indent="0" marL="0">
              <a:lnSpc>
                <a:spcPts val="3900"/>
              </a:lnSpc>
              <a:buNone/>
            </a:pPr>
            <a:r>
              <a:rPr lang="en-US" sz="3100" b="1" dirty="0">
                <a:solidFill>
                  <a:srgbClr val="EEA526"/>
                </a:solidFill>
                <a:latin typeface="Montserrat Bold" pitchFamily="34" charset="0"/>
                <a:ea typeface="Montserrat Bold" pitchFamily="34" charset="-122"/>
                <a:cs typeface="Montserrat Bold" pitchFamily="34" charset="-120"/>
              </a:rPr>
              <a:t>The Building Block Approach</a:t>
            </a:r>
            <a:endParaRPr lang="en-US" sz="3100" dirty="0"/>
          </a:p>
        </p:txBody>
      </p:sp>
      <p:sp>
        <p:nvSpPr>
          <p:cNvPr id="4" name="Shape 1"/>
          <p:cNvSpPr/>
          <p:nvPr/>
        </p:nvSpPr>
        <p:spPr>
          <a:xfrm>
            <a:off x="793790" y="3907036"/>
            <a:ext cx="4241721" cy="1923931"/>
          </a:xfrm>
          <a:prstGeom prst="roundRect">
            <a:avLst>
              <a:gd name="adj" fmla="val 5703"/>
            </a:avLst>
          </a:prstGeom>
          <a:solidFill>
            <a:srgbClr val="0B5494"/>
          </a:solidFill>
          <a:ln/>
        </p:spPr>
      </p:sp>
      <p:sp>
        <p:nvSpPr>
          <p:cNvPr id="5" name="Shape 2"/>
          <p:cNvSpPr/>
          <p:nvPr/>
        </p:nvSpPr>
        <p:spPr>
          <a:xfrm>
            <a:off x="793790" y="3884176"/>
            <a:ext cx="4241721" cy="91440"/>
          </a:xfrm>
          <a:prstGeom prst="roundRect">
            <a:avLst>
              <a:gd name="adj" fmla="val 72930"/>
            </a:avLst>
          </a:prstGeom>
          <a:solidFill>
            <a:srgbClr val="44ADD3"/>
          </a:solidFill>
          <a:ln/>
        </p:spPr>
      </p:sp>
      <p:sp>
        <p:nvSpPr>
          <p:cNvPr id="6" name="Shape 3"/>
          <p:cNvSpPr/>
          <p:nvPr/>
        </p:nvSpPr>
        <p:spPr>
          <a:xfrm>
            <a:off x="2676525" y="3668911"/>
            <a:ext cx="476250" cy="476250"/>
          </a:xfrm>
          <a:prstGeom prst="roundRect">
            <a:avLst>
              <a:gd name="adj" fmla="val 192000"/>
            </a:avLst>
          </a:prstGeom>
          <a:solidFill>
            <a:srgbClr val="44ADD3"/>
          </a:solidFill>
          <a:ln/>
        </p:spPr>
      </p:sp>
      <p:pic>
        <p:nvPicPr>
          <p:cNvPr id="7"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819400" y="3811786"/>
            <a:ext cx="190500" cy="190500"/>
          </a:xfrm>
          <a:prstGeom prst="rect">
            <a:avLst/>
          </a:prstGeom>
        </p:spPr>
      </p:pic>
      <p:sp>
        <p:nvSpPr>
          <p:cNvPr id="8" name="Text 4"/>
          <p:cNvSpPr/>
          <p:nvPr/>
        </p:nvSpPr>
        <p:spPr>
          <a:xfrm>
            <a:off x="975360" y="4303871"/>
            <a:ext cx="2381607" cy="297656"/>
          </a:xfrm>
          <a:prstGeom prst="rect">
            <a:avLst/>
          </a:prstGeom>
          <a:noFill/>
          <a:ln/>
        </p:spPr>
        <p:txBody>
          <a:bodyPr wrap="non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Phase 1:</a:t>
            </a:r>
            <a:endParaRPr lang="en-US" sz="1850" dirty="0"/>
          </a:p>
        </p:txBody>
      </p:sp>
      <p:sp>
        <p:nvSpPr>
          <p:cNvPr id="9" name="Text 5"/>
          <p:cNvSpPr/>
          <p:nvPr/>
        </p:nvSpPr>
        <p:spPr>
          <a:xfrm>
            <a:off x="975360" y="4696778"/>
            <a:ext cx="3878580" cy="317540"/>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OUTPUT only</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(LED)</a:t>
            </a:r>
            <a:endParaRPr lang="en-US" sz="1550" dirty="0"/>
          </a:p>
        </p:txBody>
      </p:sp>
      <p:sp>
        <p:nvSpPr>
          <p:cNvPr id="10" name="Shape 6"/>
          <p:cNvSpPr/>
          <p:nvPr/>
        </p:nvSpPr>
        <p:spPr>
          <a:xfrm>
            <a:off x="5194221" y="3907036"/>
            <a:ext cx="4241840" cy="1923931"/>
          </a:xfrm>
          <a:prstGeom prst="roundRect">
            <a:avLst>
              <a:gd name="adj" fmla="val 5703"/>
            </a:avLst>
          </a:prstGeom>
          <a:solidFill>
            <a:srgbClr val="0B5494"/>
          </a:solidFill>
          <a:ln/>
        </p:spPr>
      </p:sp>
      <p:sp>
        <p:nvSpPr>
          <p:cNvPr id="11" name="Shape 7"/>
          <p:cNvSpPr/>
          <p:nvPr/>
        </p:nvSpPr>
        <p:spPr>
          <a:xfrm>
            <a:off x="5194221" y="3884176"/>
            <a:ext cx="4241840" cy="91440"/>
          </a:xfrm>
          <a:prstGeom prst="roundRect">
            <a:avLst>
              <a:gd name="adj" fmla="val 72930"/>
            </a:avLst>
          </a:prstGeom>
          <a:solidFill>
            <a:srgbClr val="44ADD3"/>
          </a:solidFill>
          <a:ln/>
        </p:spPr>
      </p:sp>
      <p:sp>
        <p:nvSpPr>
          <p:cNvPr id="12" name="Shape 8"/>
          <p:cNvSpPr/>
          <p:nvPr/>
        </p:nvSpPr>
        <p:spPr>
          <a:xfrm>
            <a:off x="7076956" y="3668911"/>
            <a:ext cx="476250" cy="476250"/>
          </a:xfrm>
          <a:prstGeom prst="roundRect">
            <a:avLst>
              <a:gd name="adj" fmla="val 192000"/>
            </a:avLst>
          </a:prstGeom>
          <a:solidFill>
            <a:srgbClr val="44ADD3"/>
          </a:solidFill>
          <a:ln/>
        </p:spPr>
      </p:sp>
      <p:pic>
        <p:nvPicPr>
          <p:cNvPr id="13"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19831" y="3811786"/>
            <a:ext cx="190500" cy="190500"/>
          </a:xfrm>
          <a:prstGeom prst="rect">
            <a:avLst/>
          </a:prstGeom>
        </p:spPr>
      </p:pic>
      <p:sp>
        <p:nvSpPr>
          <p:cNvPr id="14" name="Text 9"/>
          <p:cNvSpPr/>
          <p:nvPr/>
        </p:nvSpPr>
        <p:spPr>
          <a:xfrm>
            <a:off x="5375791" y="4303871"/>
            <a:ext cx="2381607" cy="297656"/>
          </a:xfrm>
          <a:prstGeom prst="rect">
            <a:avLst/>
          </a:prstGeom>
          <a:noFill/>
          <a:ln/>
        </p:spPr>
        <p:txBody>
          <a:bodyPr wrap="non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Phase 2:</a:t>
            </a:r>
            <a:endParaRPr lang="en-US" sz="1850" dirty="0"/>
          </a:p>
        </p:txBody>
      </p:sp>
      <p:sp>
        <p:nvSpPr>
          <p:cNvPr id="15" name="Text 10"/>
          <p:cNvSpPr/>
          <p:nvPr/>
        </p:nvSpPr>
        <p:spPr>
          <a:xfrm>
            <a:off x="5375791" y="4696778"/>
            <a:ext cx="3878699" cy="635079"/>
          </a:xfrm>
          <a:prstGeom prst="rect">
            <a:avLst/>
          </a:prstGeom>
          <a:noFill/>
          <a:ln/>
        </p:spPr>
        <p:txBody>
          <a:bodyPr wrap="squar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INPUT + OUTPUTS</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(button → LED + buzzer)</a:t>
            </a:r>
            <a:endParaRPr lang="en-US" sz="1550" dirty="0"/>
          </a:p>
        </p:txBody>
      </p:sp>
      <p:sp>
        <p:nvSpPr>
          <p:cNvPr id="16" name="Shape 11"/>
          <p:cNvSpPr/>
          <p:nvPr/>
        </p:nvSpPr>
        <p:spPr>
          <a:xfrm>
            <a:off x="9594771" y="3907036"/>
            <a:ext cx="4241721" cy="1923931"/>
          </a:xfrm>
          <a:prstGeom prst="roundRect">
            <a:avLst>
              <a:gd name="adj" fmla="val 5703"/>
            </a:avLst>
          </a:prstGeom>
          <a:solidFill>
            <a:srgbClr val="0B5494"/>
          </a:solidFill>
          <a:ln/>
        </p:spPr>
      </p:sp>
      <p:sp>
        <p:nvSpPr>
          <p:cNvPr id="17" name="Shape 12"/>
          <p:cNvSpPr/>
          <p:nvPr/>
        </p:nvSpPr>
        <p:spPr>
          <a:xfrm>
            <a:off x="9594771" y="3884176"/>
            <a:ext cx="4241721" cy="91440"/>
          </a:xfrm>
          <a:prstGeom prst="roundRect">
            <a:avLst>
              <a:gd name="adj" fmla="val 72930"/>
            </a:avLst>
          </a:prstGeom>
          <a:solidFill>
            <a:srgbClr val="44ADD3"/>
          </a:solidFill>
          <a:ln/>
        </p:spPr>
      </p:sp>
      <p:sp>
        <p:nvSpPr>
          <p:cNvPr id="18" name="Shape 13"/>
          <p:cNvSpPr/>
          <p:nvPr/>
        </p:nvSpPr>
        <p:spPr>
          <a:xfrm>
            <a:off x="11477506" y="3668911"/>
            <a:ext cx="476250" cy="476250"/>
          </a:xfrm>
          <a:prstGeom prst="roundRect">
            <a:avLst>
              <a:gd name="adj" fmla="val 192000"/>
            </a:avLst>
          </a:prstGeom>
          <a:solidFill>
            <a:srgbClr val="44ADD3"/>
          </a:solidFill>
          <a:ln/>
        </p:spPr>
      </p:sp>
      <p:pic>
        <p:nvPicPr>
          <p:cNvPr id="19"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620381" y="3811786"/>
            <a:ext cx="190500" cy="190500"/>
          </a:xfrm>
          <a:prstGeom prst="rect">
            <a:avLst/>
          </a:prstGeom>
        </p:spPr>
      </p:pic>
      <p:sp>
        <p:nvSpPr>
          <p:cNvPr id="20" name="Text 14"/>
          <p:cNvSpPr/>
          <p:nvPr/>
        </p:nvSpPr>
        <p:spPr>
          <a:xfrm>
            <a:off x="9776341" y="4303871"/>
            <a:ext cx="2381607" cy="297656"/>
          </a:xfrm>
          <a:prstGeom prst="rect">
            <a:avLst/>
          </a:prstGeom>
          <a:noFill/>
          <a:ln/>
        </p:spPr>
        <p:txBody>
          <a:bodyPr wrap="none" lIns="0" tIns="0" rIns="0" bIns="0" rtlCol="0" anchor="t"/>
          <a:lstStyle/>
          <a:p>
            <a:pPr algn="l" indent="0" marL="0">
              <a:lnSpc>
                <a:spcPts val="2300"/>
              </a:lnSpc>
              <a:buNone/>
            </a:pPr>
            <a:r>
              <a:rPr lang="en-US" sz="1850" b="1" dirty="0">
                <a:solidFill>
                  <a:srgbClr val="FFFFFF"/>
                </a:solidFill>
                <a:latin typeface="Montserrat Bold" pitchFamily="34" charset="0"/>
                <a:ea typeface="Montserrat Bold" pitchFamily="34" charset="-122"/>
                <a:cs typeface="Montserrat Bold" pitchFamily="34" charset="-120"/>
              </a:rPr>
              <a:t>Phase 3:</a:t>
            </a:r>
            <a:endParaRPr lang="en-US" sz="1850" dirty="0"/>
          </a:p>
        </p:txBody>
      </p:sp>
      <p:sp>
        <p:nvSpPr>
          <p:cNvPr id="21" name="Text 15"/>
          <p:cNvSpPr/>
          <p:nvPr/>
        </p:nvSpPr>
        <p:spPr>
          <a:xfrm>
            <a:off x="9776341" y="4696778"/>
            <a:ext cx="3878580" cy="952619"/>
          </a:xfrm>
          <a:prstGeom prst="rect">
            <a:avLst/>
          </a:prstGeom>
          <a:noFill/>
          <a:ln/>
        </p:spPr>
        <p:txBody>
          <a:bodyPr wrap="squar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SENSOR + PROCESSING + MULTIPLE OUTPUTS</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(ultrasonic → Arduino logic → display + LED + buzzer)</a:t>
            </a:r>
            <a:endParaRPr lang="en-US" sz="1550" dirty="0"/>
          </a:p>
        </p:txBody>
      </p:sp>
      <p:sp>
        <p:nvSpPr>
          <p:cNvPr id="22" name="Text 16"/>
          <p:cNvSpPr/>
          <p:nvPr/>
        </p:nvSpPr>
        <p:spPr>
          <a:xfrm>
            <a:off x="1031915" y="6247686"/>
            <a:ext cx="4141470" cy="297656"/>
          </a:xfrm>
          <a:prstGeom prst="rect">
            <a:avLst/>
          </a:prstGeom>
          <a:noFill/>
          <a:ln/>
        </p:spPr>
        <p:txBody>
          <a:bodyPr wrap="none" lIns="0" tIns="0" rIns="0" bIns="0" rtlCol="0" anchor="t"/>
          <a:lstStyle/>
          <a:p>
            <a:pPr algn="l" indent="0" marL="0">
              <a:lnSpc>
                <a:spcPts val="2300"/>
              </a:lnSpc>
              <a:buNone/>
            </a:pPr>
            <a:r>
              <a:rPr lang="en-US" sz="1850" b="1" dirty="0">
                <a:solidFill>
                  <a:srgbClr val="44ADD3"/>
                </a:solidFill>
                <a:latin typeface="Montserrat Bold" pitchFamily="34" charset="0"/>
                <a:ea typeface="Montserrat Bold" pitchFamily="34" charset="-122"/>
                <a:cs typeface="Montserrat Bold" pitchFamily="34" charset="-120"/>
              </a:rPr>
              <a:t>This is how ALL IoT systems work</a:t>
            </a:r>
            <a:endParaRPr lang="en-US" sz="1850" dirty="0"/>
          </a:p>
        </p:txBody>
      </p:sp>
      <p:sp>
        <p:nvSpPr>
          <p:cNvPr id="23" name="Text 17"/>
          <p:cNvSpPr/>
          <p:nvPr/>
        </p:nvSpPr>
        <p:spPr>
          <a:xfrm>
            <a:off x="1031915" y="6783467"/>
            <a:ext cx="12804696" cy="317540"/>
          </a:xfrm>
          <a:prstGeom prst="rect">
            <a:avLst/>
          </a:prstGeom>
          <a:noFill/>
          <a:ln/>
        </p:spPr>
        <p:txBody>
          <a:bodyPr wrap="non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just different combinations of these same building blocks!</a:t>
            </a:r>
            <a:endParaRPr lang="en-US" sz="1550" dirty="0"/>
          </a:p>
        </p:txBody>
      </p:sp>
      <p:sp>
        <p:nvSpPr>
          <p:cNvPr id="24" name="Shape 18"/>
          <p:cNvSpPr/>
          <p:nvPr/>
        </p:nvSpPr>
        <p:spPr>
          <a:xfrm>
            <a:off x="793790" y="6009561"/>
            <a:ext cx="22860" cy="1270040"/>
          </a:xfrm>
          <a:prstGeom prst="rect">
            <a:avLst/>
          </a:prstGeom>
          <a:solidFill>
            <a:srgbClr val="2C3252"/>
          </a:solidFill>
          <a:ln/>
        </p:spPr>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spTree>
      <p:nvGrpSpPr>
        <p:cNvPr id="1" name=""/>
        <p:cNvGrpSpPr/>
        <p:nvPr/>
      </p:nvGrpSpPr>
      <p:grpSpPr>
        <a:xfrm>
          <a:off x="0" y="0"/>
          <a:ext cx="0" cy="0"/>
          <a:chOff x="0" y="0"/>
          <a:chExt cx="0" cy="0"/>
        </a:xfrm>
      </p:grpSpPr>
      <p:sp>
        <p:nvSpPr>
          <p:cNvPr id="2" name="Text 0"/>
          <p:cNvSpPr/>
          <p:nvPr/>
        </p:nvSpPr>
        <p:spPr>
          <a:xfrm>
            <a:off x="793790" y="2110621"/>
            <a:ext cx="6502837"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The Flexibility of Arduino</a:t>
            </a:r>
            <a:endParaRPr lang="en-US" sz="3900" dirty="0"/>
          </a:p>
        </p:txBody>
      </p:sp>
      <p:sp>
        <p:nvSpPr>
          <p:cNvPr id="3" name="Text 1"/>
          <p:cNvSpPr/>
          <p:nvPr/>
        </p:nvSpPr>
        <p:spPr>
          <a:xfrm>
            <a:off x="793790" y="3226713"/>
            <a:ext cx="5595223" cy="372070"/>
          </a:xfrm>
          <a:prstGeom prst="rect">
            <a:avLst/>
          </a:prstGeom>
          <a:noFill/>
          <a:ln/>
        </p:spPr>
        <p:txBody>
          <a:bodyPr wrap="none" lIns="0" tIns="0" rIns="0" bIns="0" rtlCol="0" anchor="t"/>
          <a:lstStyle/>
          <a:p>
            <a:pPr algn="l" indent="0" marL="0">
              <a:lnSpc>
                <a:spcPts val="2900"/>
              </a:lnSpc>
              <a:buNone/>
            </a:pPr>
            <a:r>
              <a:rPr lang="en-US" sz="2300" b="1" dirty="0">
                <a:solidFill>
                  <a:srgbClr val="2C3252"/>
                </a:solidFill>
                <a:latin typeface="Montserrat Bold" pitchFamily="34" charset="0"/>
                <a:ea typeface="Montserrat Bold" pitchFamily="34" charset="-122"/>
                <a:cs typeface="Montserrat Bold" pitchFamily="34" charset="-120"/>
              </a:rPr>
              <a:t>Same Arduino, Endless Possibilities:</a:t>
            </a:r>
            <a:endParaRPr lang="en-US" sz="2300" dirty="0"/>
          </a:p>
        </p:txBody>
      </p:sp>
      <p:sp>
        <p:nvSpPr>
          <p:cNvPr id="4" name="Text 2"/>
          <p:cNvSpPr/>
          <p:nvPr/>
        </p:nvSpPr>
        <p:spPr>
          <a:xfrm>
            <a:off x="793790" y="3797141"/>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Home automation systems</a:t>
            </a:r>
            <a:endParaRPr lang="en-US" sz="1550" dirty="0"/>
          </a:p>
        </p:txBody>
      </p:sp>
      <p:sp>
        <p:nvSpPr>
          <p:cNvPr id="5" name="Text 3"/>
          <p:cNvSpPr/>
          <p:nvPr/>
        </p:nvSpPr>
        <p:spPr>
          <a:xfrm>
            <a:off x="793790" y="4184094"/>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Weather stations</a:t>
            </a:r>
            <a:endParaRPr lang="en-US" sz="1550" dirty="0"/>
          </a:p>
        </p:txBody>
      </p:sp>
      <p:sp>
        <p:nvSpPr>
          <p:cNvPr id="6" name="Text 4"/>
          <p:cNvSpPr/>
          <p:nvPr/>
        </p:nvSpPr>
        <p:spPr>
          <a:xfrm>
            <a:off x="793790" y="4571048"/>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Robots and drones</a:t>
            </a:r>
            <a:endParaRPr lang="en-US" sz="1550" dirty="0"/>
          </a:p>
        </p:txBody>
      </p:sp>
      <p:sp>
        <p:nvSpPr>
          <p:cNvPr id="7" name="Text 5"/>
          <p:cNvSpPr/>
          <p:nvPr/>
        </p:nvSpPr>
        <p:spPr>
          <a:xfrm>
            <a:off x="793790" y="4958001"/>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Art installations</a:t>
            </a:r>
            <a:endParaRPr lang="en-US" sz="1550" dirty="0"/>
          </a:p>
        </p:txBody>
      </p:sp>
      <p:sp>
        <p:nvSpPr>
          <p:cNvPr id="8" name="Text 6"/>
          <p:cNvSpPr/>
          <p:nvPr/>
        </p:nvSpPr>
        <p:spPr>
          <a:xfrm>
            <a:off x="793790" y="5344954"/>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Wearable tech</a:t>
            </a:r>
            <a:endParaRPr lang="en-US" sz="1550" dirty="0"/>
          </a:p>
        </p:txBody>
      </p:sp>
      <p:sp>
        <p:nvSpPr>
          <p:cNvPr id="9" name="Text 7"/>
          <p:cNvSpPr/>
          <p:nvPr/>
        </p:nvSpPr>
        <p:spPr>
          <a:xfrm>
            <a:off x="793790" y="573190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Industrial monitoring</a:t>
            </a:r>
            <a:endParaRPr lang="en-US" sz="1550" dirty="0"/>
          </a:p>
        </p:txBody>
      </p:sp>
      <p:sp>
        <p:nvSpPr>
          <p:cNvPr id="10" name="Shape 8"/>
          <p:cNvSpPr/>
          <p:nvPr/>
        </p:nvSpPr>
        <p:spPr>
          <a:xfrm>
            <a:off x="7564874" y="3993237"/>
            <a:ext cx="6279356" cy="1160740"/>
          </a:xfrm>
          <a:prstGeom prst="roundRect">
            <a:avLst>
              <a:gd name="adj" fmla="val 7182"/>
            </a:avLst>
          </a:prstGeom>
          <a:solidFill>
            <a:srgbClr val="1B1E32"/>
          </a:solidFill>
          <a:ln/>
        </p:spPr>
      </p:sp>
      <p:pic>
        <p:nvPicPr>
          <p:cNvPr id="11" name="Image 0" descr="preencoded.png">    </p:cNvPr>
          <p:cNvPicPr>
            <a:picLocks noChangeAspect="1"/>
          </p:cNvPicPr>
          <p:nvPr/>
        </p:nvPicPr>
        <p:blipFill>
          <a:blip r:embed="rId1"/>
          <a:stretch>
            <a:fillRect/>
          </a:stretch>
        </p:blipFill>
        <p:spPr>
          <a:xfrm>
            <a:off x="7763232" y="4288512"/>
            <a:ext cx="248007" cy="198358"/>
          </a:xfrm>
          <a:prstGeom prst="rect">
            <a:avLst/>
          </a:prstGeom>
        </p:spPr>
      </p:pic>
      <p:sp>
        <p:nvSpPr>
          <p:cNvPr id="12" name="Text 9"/>
          <p:cNvSpPr/>
          <p:nvPr/>
        </p:nvSpPr>
        <p:spPr>
          <a:xfrm>
            <a:off x="8209598" y="4241125"/>
            <a:ext cx="5436275" cy="635079"/>
          </a:xfrm>
          <a:prstGeom prst="rect">
            <a:avLst/>
          </a:prstGeom>
          <a:noFill/>
          <a:ln/>
        </p:spPr>
        <p:txBody>
          <a:bodyPr wrap="squar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Your kit has even more:</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Temperature sensors, servo motors, LCD display, IR receiver, relay...</a:t>
            </a:r>
            <a:endParaRPr lang="en-US" sz="1550" dirty="0"/>
          </a:p>
        </p:txBody>
      </p:sp>
      <p:pic>
        <p:nvPicPr>
          <p:cNvPr id="13" name="Image 1" descr="preencoded.png">    </p:cNvPr>
          <p:cNvPicPr>
            <a:picLocks noChangeAspect="1"/>
          </p:cNvPicPr>
          <p:nvPr/>
        </p:nvPicPr>
        <p:blipFill>
          <a:blip r:embed="rId2"/>
          <a:stretch>
            <a:fillRect/>
          </a:stretch>
        </p:blipFill>
        <p:spPr>
          <a:xfrm>
            <a:off x="164663" y="164663"/>
            <a:ext cx="525899" cy="525899"/>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spTree>
      <p:nvGrpSpPr>
        <p:cNvPr id="1" name=""/>
        <p:cNvGrpSpPr/>
        <p:nvPr/>
      </p:nvGrpSpPr>
      <p:grpSpPr>
        <a:xfrm>
          <a:off x="0" y="0"/>
          <a:ext cx="0" cy="0"/>
          <a:chOff x="0" y="0"/>
          <a:chExt cx="0" cy="0"/>
        </a:xfrm>
      </p:grpSpPr>
      <p:sp>
        <p:nvSpPr>
          <p:cNvPr id="2" name="Text 0"/>
          <p:cNvSpPr/>
          <p:nvPr/>
        </p:nvSpPr>
        <p:spPr>
          <a:xfrm>
            <a:off x="793790" y="2249567"/>
            <a:ext cx="6125289"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Resources &amp; Next Steps</a:t>
            </a:r>
            <a:endParaRPr lang="en-US" sz="3900" dirty="0"/>
          </a:p>
        </p:txBody>
      </p:sp>
      <p:sp>
        <p:nvSpPr>
          <p:cNvPr id="3" name="Text 1"/>
          <p:cNvSpPr/>
          <p:nvPr/>
        </p:nvSpPr>
        <p:spPr>
          <a:xfrm>
            <a:off x="793790" y="336565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GitHub Repository:</a:t>
            </a:r>
            <a:endParaRPr lang="en-US" sz="2300" dirty="0"/>
          </a:p>
        </p:txBody>
      </p:sp>
      <p:sp>
        <p:nvSpPr>
          <p:cNvPr id="4" name="Text 2"/>
          <p:cNvSpPr/>
          <p:nvPr/>
        </p:nvSpPr>
        <p:spPr>
          <a:xfrm>
            <a:off x="793790" y="3936087"/>
            <a:ext cx="6279356" cy="317540"/>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Montserrat" pitchFamily="34" charset="0"/>
                <a:ea typeface="Montserrat" pitchFamily="34" charset="-122"/>
                <a:cs typeface="Montserrat" pitchFamily="34" charset="-120"/>
              </a:rPr>
              <a:t>https://tinyurl.com/5fan5erw</a:t>
            </a:r>
            <a:endParaRPr lang="en-US" sz="1550" dirty="0"/>
          </a:p>
        </p:txBody>
      </p:sp>
      <p:sp>
        <p:nvSpPr>
          <p:cNvPr id="5" name="Text 3"/>
          <p:cNvSpPr/>
          <p:nvPr/>
        </p:nvSpPr>
        <p:spPr>
          <a:xfrm>
            <a:off x="793790" y="4432221"/>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All Phase 0-3 code</a:t>
            </a:r>
            <a:endParaRPr lang="en-US" sz="1550" dirty="0"/>
          </a:p>
        </p:txBody>
      </p:sp>
      <p:sp>
        <p:nvSpPr>
          <p:cNvPr id="6" name="Text 4"/>
          <p:cNvSpPr/>
          <p:nvPr/>
        </p:nvSpPr>
        <p:spPr>
          <a:xfrm>
            <a:off x="793790" y="4819174"/>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Wiring diagrams for each phase</a:t>
            </a:r>
            <a:endParaRPr lang="en-US" sz="1550" dirty="0"/>
          </a:p>
        </p:txBody>
      </p:sp>
      <p:sp>
        <p:nvSpPr>
          <p:cNvPr id="7" name="Text 5"/>
          <p:cNvSpPr/>
          <p:nvPr/>
        </p:nvSpPr>
        <p:spPr>
          <a:xfrm>
            <a:off x="793790" y="520612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Component specifications</a:t>
            </a:r>
            <a:endParaRPr lang="en-US" sz="1550" dirty="0"/>
          </a:p>
        </p:txBody>
      </p:sp>
      <p:sp>
        <p:nvSpPr>
          <p:cNvPr id="8" name="Text 6"/>
          <p:cNvSpPr/>
          <p:nvPr/>
        </p:nvSpPr>
        <p:spPr>
          <a:xfrm>
            <a:off x="793790" y="5593080"/>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Detailed troubleshooting guide</a:t>
            </a:r>
            <a:endParaRPr lang="en-US" sz="1550" dirty="0"/>
          </a:p>
        </p:txBody>
      </p:sp>
      <p:sp>
        <p:nvSpPr>
          <p:cNvPr id="9" name="Text 7"/>
          <p:cNvSpPr/>
          <p:nvPr/>
        </p:nvSpPr>
        <p:spPr>
          <a:xfrm>
            <a:off x="7564874" y="336565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Keep Learning:</a:t>
            </a:r>
            <a:endParaRPr lang="en-US" sz="2300" dirty="0"/>
          </a:p>
        </p:txBody>
      </p:sp>
      <p:sp>
        <p:nvSpPr>
          <p:cNvPr id="10" name="Text 8"/>
          <p:cNvSpPr/>
          <p:nvPr/>
        </p:nvSpPr>
        <p:spPr>
          <a:xfrm>
            <a:off x="7564874" y="393608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Arduino official tutorials (arduino.cc)</a:t>
            </a:r>
            <a:endParaRPr lang="en-US" sz="1550" dirty="0"/>
          </a:p>
        </p:txBody>
      </p:sp>
      <p:sp>
        <p:nvSpPr>
          <p:cNvPr id="11" name="Text 9"/>
          <p:cNvSpPr/>
          <p:nvPr/>
        </p:nvSpPr>
        <p:spPr>
          <a:xfrm>
            <a:off x="7564874" y="4323040"/>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Online communities (Arduino forums, Reddit r/arduino)</a:t>
            </a:r>
            <a:endParaRPr lang="en-US" sz="1550" dirty="0"/>
          </a:p>
        </p:txBody>
      </p:sp>
      <p:sp>
        <p:nvSpPr>
          <p:cNvPr id="12" name="Text 10"/>
          <p:cNvSpPr/>
          <p:nvPr/>
        </p:nvSpPr>
        <p:spPr>
          <a:xfrm>
            <a:off x="7564874" y="4709993"/>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Experiment with other components in your kit!</a:t>
            </a:r>
            <a:endParaRPr lang="en-US" sz="1550" dirty="0"/>
          </a:p>
        </p:txBody>
      </p:sp>
      <p:pic>
        <p:nvPicPr>
          <p:cNvPr id="13"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spTree>
      <p:nvGrpSpPr>
        <p:cNvPr id="1" name=""/>
        <p:cNvGrpSpPr/>
        <p:nvPr/>
      </p:nvGrpSpPr>
      <p:grpSpPr>
        <a:xfrm>
          <a:off x="0" y="0"/>
          <a:ext cx="0" cy="0"/>
          <a:chOff x="0" y="0"/>
          <a:chExt cx="0" cy="0"/>
        </a:xfrm>
      </p:grpSpPr>
      <p:sp>
        <p:nvSpPr>
          <p:cNvPr id="2" name="Text 0"/>
          <p:cNvSpPr/>
          <p:nvPr/>
        </p:nvSpPr>
        <p:spPr>
          <a:xfrm>
            <a:off x="793790" y="2005489"/>
            <a:ext cx="5934789"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Q&amp;A / Troubleshooting</a:t>
            </a:r>
            <a:endParaRPr lang="en-US" sz="3900" dirty="0"/>
          </a:p>
        </p:txBody>
      </p:sp>
      <p:sp>
        <p:nvSpPr>
          <p:cNvPr id="3" name="Text 1"/>
          <p:cNvSpPr/>
          <p:nvPr/>
        </p:nvSpPr>
        <p:spPr>
          <a:xfrm>
            <a:off x="793790" y="2704862"/>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Questions?</a:t>
            </a:r>
            <a:endParaRPr lang="en-US" sz="2300" dirty="0"/>
          </a:p>
        </p:txBody>
      </p:sp>
      <p:sp>
        <p:nvSpPr>
          <p:cNvPr id="4" name="Shape 2"/>
          <p:cNvSpPr/>
          <p:nvPr/>
        </p:nvSpPr>
        <p:spPr>
          <a:xfrm>
            <a:off x="793790" y="3374588"/>
            <a:ext cx="6422231" cy="752594"/>
          </a:xfrm>
          <a:prstGeom prst="roundRect">
            <a:avLst>
              <a:gd name="adj" fmla="val 11076"/>
            </a:avLst>
          </a:prstGeom>
          <a:solidFill>
            <a:srgbClr val="0B5494"/>
          </a:solidFill>
          <a:ln w="22860">
            <a:solidFill>
              <a:srgbClr val="464C6C"/>
            </a:solidFill>
            <a:prstDash val="solid"/>
          </a:ln>
        </p:spPr>
      </p:sp>
      <p:sp>
        <p:nvSpPr>
          <p:cNvPr id="5" name="Text 3"/>
          <p:cNvSpPr/>
          <p:nvPr/>
        </p:nvSpPr>
        <p:spPr>
          <a:xfrm>
            <a:off x="1015008" y="3595807"/>
            <a:ext cx="3467933"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About what we built today</a:t>
            </a:r>
            <a:endParaRPr lang="en-US" sz="1950" dirty="0"/>
          </a:p>
        </p:txBody>
      </p:sp>
      <p:sp>
        <p:nvSpPr>
          <p:cNvPr id="6" name="Shape 4"/>
          <p:cNvSpPr/>
          <p:nvPr/>
        </p:nvSpPr>
        <p:spPr>
          <a:xfrm>
            <a:off x="7414379" y="3374588"/>
            <a:ext cx="6422231" cy="752594"/>
          </a:xfrm>
          <a:prstGeom prst="roundRect">
            <a:avLst>
              <a:gd name="adj" fmla="val 11076"/>
            </a:avLst>
          </a:prstGeom>
          <a:solidFill>
            <a:srgbClr val="0B5494"/>
          </a:solidFill>
          <a:ln w="22860">
            <a:solidFill>
              <a:srgbClr val="464C6C"/>
            </a:solidFill>
            <a:prstDash val="solid"/>
          </a:ln>
        </p:spPr>
      </p:sp>
      <p:sp>
        <p:nvSpPr>
          <p:cNvPr id="7" name="Text 5"/>
          <p:cNvSpPr/>
          <p:nvPr/>
        </p:nvSpPr>
        <p:spPr>
          <a:xfrm>
            <a:off x="7635597" y="3595807"/>
            <a:ext cx="3265527"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Component functionality</a:t>
            </a:r>
            <a:endParaRPr lang="en-US" sz="1950" dirty="0"/>
          </a:p>
        </p:txBody>
      </p:sp>
      <p:sp>
        <p:nvSpPr>
          <p:cNvPr id="8" name="Shape 6"/>
          <p:cNvSpPr/>
          <p:nvPr/>
        </p:nvSpPr>
        <p:spPr>
          <a:xfrm>
            <a:off x="793790" y="4325541"/>
            <a:ext cx="6422231" cy="752594"/>
          </a:xfrm>
          <a:prstGeom prst="roundRect">
            <a:avLst>
              <a:gd name="adj" fmla="val 11076"/>
            </a:avLst>
          </a:prstGeom>
          <a:solidFill>
            <a:srgbClr val="0B5494"/>
          </a:solidFill>
          <a:ln w="22860">
            <a:solidFill>
              <a:srgbClr val="464C6C"/>
            </a:solidFill>
            <a:prstDash val="solid"/>
          </a:ln>
        </p:spPr>
      </p:sp>
      <p:sp>
        <p:nvSpPr>
          <p:cNvPr id="9" name="Text 7"/>
          <p:cNvSpPr/>
          <p:nvPr/>
        </p:nvSpPr>
        <p:spPr>
          <a:xfrm>
            <a:off x="1015008" y="454675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Where to go next</a:t>
            </a:r>
            <a:endParaRPr lang="en-US" sz="1950" dirty="0"/>
          </a:p>
        </p:txBody>
      </p:sp>
      <p:sp>
        <p:nvSpPr>
          <p:cNvPr id="10" name="Shape 8"/>
          <p:cNvSpPr/>
          <p:nvPr/>
        </p:nvSpPr>
        <p:spPr>
          <a:xfrm>
            <a:off x="7414379" y="4325541"/>
            <a:ext cx="6422231" cy="752594"/>
          </a:xfrm>
          <a:prstGeom prst="roundRect">
            <a:avLst>
              <a:gd name="adj" fmla="val 11076"/>
            </a:avLst>
          </a:prstGeom>
          <a:solidFill>
            <a:srgbClr val="0B5494"/>
          </a:solidFill>
          <a:ln w="22860">
            <a:solidFill>
              <a:srgbClr val="464C6C"/>
            </a:solidFill>
            <a:prstDash val="solid"/>
          </a:ln>
        </p:spPr>
      </p:sp>
      <p:sp>
        <p:nvSpPr>
          <p:cNvPr id="11" name="Text 9"/>
          <p:cNvSpPr/>
          <p:nvPr/>
        </p:nvSpPr>
        <p:spPr>
          <a:xfrm>
            <a:off x="7635597" y="4546759"/>
            <a:ext cx="4615934"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Montserrat Bold" pitchFamily="34" charset="0"/>
                <a:ea typeface="Montserrat Bold" pitchFamily="34" charset="-122"/>
                <a:cs typeface="Montserrat Bold" pitchFamily="34" charset="-120"/>
              </a:rPr>
              <a:t>Troubleshooting your Phase 3 build</a:t>
            </a:r>
            <a:endParaRPr lang="en-US" sz="1950" dirty="0"/>
          </a:p>
        </p:txBody>
      </p:sp>
      <p:sp>
        <p:nvSpPr>
          <p:cNvPr id="12" name="Shape 10"/>
          <p:cNvSpPr/>
          <p:nvPr/>
        </p:nvSpPr>
        <p:spPr>
          <a:xfrm>
            <a:off x="793790" y="5301377"/>
            <a:ext cx="13042821" cy="922615"/>
          </a:xfrm>
          <a:prstGeom prst="roundRect">
            <a:avLst>
              <a:gd name="adj" fmla="val 9035"/>
            </a:avLst>
          </a:prstGeom>
          <a:solidFill>
            <a:srgbClr val="1B1E32"/>
          </a:solidFill>
          <a:ln/>
        </p:spPr>
      </p:sp>
      <p:pic>
        <p:nvPicPr>
          <p:cNvPr id="13" name="Image 0" descr="preencoded.png">    </p:cNvPr>
          <p:cNvPicPr>
            <a:picLocks noChangeAspect="1"/>
          </p:cNvPicPr>
          <p:nvPr/>
        </p:nvPicPr>
        <p:blipFill>
          <a:blip r:embed="rId1"/>
          <a:stretch>
            <a:fillRect/>
          </a:stretch>
        </p:blipFill>
        <p:spPr>
          <a:xfrm>
            <a:off x="992148" y="5621774"/>
            <a:ext cx="310039" cy="248007"/>
          </a:xfrm>
          <a:prstGeom prst="rect">
            <a:avLst/>
          </a:prstGeom>
        </p:spPr>
      </p:pic>
      <p:sp>
        <p:nvSpPr>
          <p:cNvPr id="14" name="Text 11"/>
          <p:cNvSpPr/>
          <p:nvPr/>
        </p:nvSpPr>
        <p:spPr>
          <a:xfrm>
            <a:off x="1500545" y="5549265"/>
            <a:ext cx="12137708" cy="396954"/>
          </a:xfrm>
          <a:prstGeom prst="rect">
            <a:avLst/>
          </a:prstGeom>
          <a:noFill/>
          <a:ln/>
        </p:spPr>
        <p:txBody>
          <a:bodyPr wrap="none" lIns="0" tIns="0" rIns="0" bIns="0" rtlCol="0" anchor="t"/>
          <a:lstStyle/>
          <a:p>
            <a:pPr algn="l" indent="0" marL="0">
              <a:lnSpc>
                <a:spcPts val="3100"/>
              </a:lnSpc>
              <a:buNone/>
            </a:pPr>
            <a:r>
              <a:rPr lang="en-US" sz="1950" b="1" dirty="0">
                <a:solidFill>
                  <a:srgbClr val="FFFFFF"/>
                </a:solidFill>
                <a:latin typeface="Montserrat" pitchFamily="34" charset="0"/>
                <a:ea typeface="Montserrat" pitchFamily="34" charset="-122"/>
                <a:cs typeface="Montserrat" pitchFamily="34" charset="-120"/>
              </a:rPr>
              <a:t>Still working on Phase 3?</a:t>
            </a:r>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 Keep building - we're here to help!</a:t>
            </a:r>
            <a:endParaRPr lang="en-US" sz="1950" dirty="0"/>
          </a:p>
        </p:txBody>
      </p:sp>
      <p:pic>
        <p:nvPicPr>
          <p:cNvPr id="15" name="Image 1" descr="preencoded.png">    </p:cNvPr>
          <p:cNvPicPr>
            <a:picLocks noChangeAspect="1"/>
          </p:cNvPicPr>
          <p:nvPr/>
        </p:nvPicPr>
        <p:blipFill>
          <a:blip r:embed="rId2"/>
          <a:stretch>
            <a:fillRect/>
          </a:stretch>
        </p:blipFill>
        <p:spPr>
          <a:xfrm>
            <a:off x="164663" y="164663"/>
            <a:ext cx="525899" cy="525899"/>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5494">
              <a:alpha val="80000"/>
            </a:srgbClr>
          </a:solidFill>
          <a:ln/>
        </p:spPr>
      </p:sp>
      <p:sp>
        <p:nvSpPr>
          <p:cNvPr id="4" name="Text 1"/>
          <p:cNvSpPr/>
          <p:nvPr/>
        </p:nvSpPr>
        <p:spPr>
          <a:xfrm>
            <a:off x="793790" y="1924288"/>
            <a:ext cx="10908030" cy="1240393"/>
          </a:xfrm>
          <a:prstGeom prst="rect">
            <a:avLst/>
          </a:prstGeom>
          <a:noFill/>
          <a:ln/>
        </p:spPr>
        <p:txBody>
          <a:bodyPr wrap="none" lIns="0" tIns="0" rIns="0" bIns="0" rtlCol="0" anchor="t"/>
          <a:lstStyle/>
          <a:p>
            <a:pPr algn="l" indent="0" marL="0">
              <a:lnSpc>
                <a:spcPts val="9750"/>
              </a:lnSpc>
              <a:buNone/>
            </a:pPr>
            <a:r>
              <a:rPr lang="en-US" sz="7800" b="1" dirty="0">
                <a:solidFill>
                  <a:srgbClr val="44ADD3"/>
                </a:solidFill>
                <a:latin typeface="Montserrat Bold" pitchFamily="34" charset="0"/>
                <a:ea typeface="Montserrat Bold" pitchFamily="34" charset="-122"/>
                <a:cs typeface="Montserrat Bold" pitchFamily="34" charset="-120"/>
              </a:rPr>
              <a:t>Wire We Doing This?</a:t>
            </a:r>
            <a:endParaRPr lang="en-US" sz="7800" dirty="0"/>
          </a:p>
        </p:txBody>
      </p:sp>
      <p:sp>
        <p:nvSpPr>
          <p:cNvPr id="5" name="Text 2"/>
          <p:cNvSpPr/>
          <p:nvPr/>
        </p:nvSpPr>
        <p:spPr>
          <a:xfrm>
            <a:off x="793790" y="3462338"/>
            <a:ext cx="9626084" cy="496133"/>
          </a:xfrm>
          <a:prstGeom prst="rect">
            <a:avLst/>
          </a:prstGeom>
          <a:noFill/>
          <a:ln/>
        </p:spPr>
        <p:txBody>
          <a:bodyPr wrap="none" lIns="0" tIns="0" rIns="0" bIns="0" rtlCol="0" anchor="t"/>
          <a:lstStyle/>
          <a:p>
            <a:pPr algn="l" indent="0" marL="0">
              <a:lnSpc>
                <a:spcPts val="3900"/>
              </a:lnSpc>
              <a:buNone/>
            </a:pPr>
            <a:r>
              <a:rPr lang="en-US" sz="3100" b="1" dirty="0">
                <a:solidFill>
                  <a:srgbClr val="EEA526"/>
                </a:solidFill>
                <a:latin typeface="Montserrat Bold" pitchFamily="34" charset="0"/>
                <a:ea typeface="Montserrat Bold" pitchFamily="34" charset="-122"/>
                <a:cs typeface="Montserrat Bold" pitchFamily="34" charset="-120"/>
              </a:rPr>
              <a:t>Thanks for building IoT systems with us today!</a:t>
            </a:r>
            <a:endParaRPr lang="en-US" sz="3100" dirty="0"/>
          </a:p>
        </p:txBody>
      </p:sp>
      <p:sp>
        <p:nvSpPr>
          <p:cNvPr id="6" name="Shape 3"/>
          <p:cNvSpPr/>
          <p:nvPr/>
        </p:nvSpPr>
        <p:spPr>
          <a:xfrm>
            <a:off x="793790" y="4355276"/>
            <a:ext cx="13042821" cy="32385"/>
          </a:xfrm>
          <a:prstGeom prst="rect">
            <a:avLst/>
          </a:prstGeom>
          <a:solidFill>
            <a:srgbClr val="FFFFFF">
              <a:alpha val="50000"/>
            </a:srgbClr>
          </a:solidFill>
          <a:ln/>
        </p:spPr>
      </p:sp>
      <p:sp>
        <p:nvSpPr>
          <p:cNvPr id="7" name="Text 4"/>
          <p:cNvSpPr/>
          <p:nvPr/>
        </p:nvSpPr>
        <p:spPr>
          <a:xfrm>
            <a:off x="793790" y="4610814"/>
            <a:ext cx="13042821" cy="396954"/>
          </a:xfrm>
          <a:prstGeom prst="rect">
            <a:avLst/>
          </a:prstGeom>
          <a:noFill/>
          <a:ln/>
        </p:spPr>
        <p:txBody>
          <a:bodyPr wrap="none" lIns="0" tIns="0" rIns="0" bIns="0" rtlCol="0" anchor="t"/>
          <a:lstStyle/>
          <a:p>
            <a:pPr algn="l" indent="0" marL="0">
              <a:lnSpc>
                <a:spcPts val="3100"/>
              </a:lnSpc>
              <a:buNone/>
            </a:pPr>
            <a:r>
              <a:rPr lang="en-US" sz="1950" b="1" dirty="0">
                <a:solidFill>
                  <a:srgbClr val="FFFFFF"/>
                </a:solidFill>
                <a:latin typeface="Montserrat" pitchFamily="34" charset="0"/>
                <a:ea typeface="Montserrat" pitchFamily="34" charset="-122"/>
                <a:cs typeface="Montserrat" pitchFamily="34" charset="-120"/>
              </a:rPr>
              <a:t>Resources:</a:t>
            </a:r>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 </a:t>
            </a:r>
            <a:pPr algn="l" indent="0" marL="0">
              <a:lnSpc>
                <a:spcPts val="3100"/>
              </a:lnSpc>
              <a:buNone/>
            </a:pPr>
            <a:r>
              <a:rPr lang="en-US" sz="1950" u="sng" dirty="0">
                <a:solidFill>
                  <a:srgbClr val="FFFFFF"/>
                </a:solidFill>
                <a:latin typeface="Montserrat" pitchFamily="34" charset="0"/>
                <a:ea typeface="Montserrat" pitchFamily="34" charset="-122"/>
                <a:cs typeface="Montserrat" pitchFamily="34" charset="-120"/>
                <a:hlinkClick r:id="rId2" invalidUrl="" action="" tgtFrame="" tooltip="" history="1" highlightClick="0" endSnd="0">
                  <a:extLst>
                    <a:ext uri="{A12FA001-AC4F-418D-AE19-62706E023703}">
                      <ahyp:hlinkClr xmlns:ahyp="http://schemas.microsoft.com/office/drawing/2018/hyperlinkcolor" val="tx"/>
                    </a:ext>
                  </a:extLst>
                </a:hlinkClick>
              </a:rPr>
              <a:t>https://tinyurl.com/5fan5erw</a:t>
            </a:r>
            <a:endParaRPr lang="en-US" sz="1950" dirty="0"/>
          </a:p>
        </p:txBody>
      </p:sp>
      <p:sp>
        <p:nvSpPr>
          <p:cNvPr id="8" name="Text 5"/>
          <p:cNvSpPr/>
          <p:nvPr/>
        </p:nvSpPr>
        <p:spPr>
          <a:xfrm>
            <a:off x="793790" y="5231011"/>
            <a:ext cx="13042821" cy="396954"/>
          </a:xfrm>
          <a:prstGeom prst="rect">
            <a:avLst/>
          </a:prstGeom>
          <a:noFill/>
          <a:ln/>
        </p:spPr>
        <p:txBody>
          <a:bodyPr wrap="none" lIns="0" tIns="0" rIns="0" bIns="0" rtlCol="0" anchor="t"/>
          <a:lstStyle/>
          <a:p>
            <a:pPr algn="l" indent="0" marL="0">
              <a:lnSpc>
                <a:spcPts val="3100"/>
              </a:lnSpc>
              <a:buNone/>
            </a:pPr>
            <a:r>
              <a:rPr lang="en-US" sz="1950" b="1" dirty="0">
                <a:solidFill>
                  <a:srgbClr val="FFFFFF"/>
                </a:solidFill>
                <a:latin typeface="Montserrat" pitchFamily="34" charset="0"/>
                <a:ea typeface="Montserrat" pitchFamily="34" charset="-122"/>
                <a:cs typeface="Montserrat" pitchFamily="34" charset="-120"/>
              </a:rPr>
              <a:t>Questions:</a:t>
            </a:r>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 jowen@ftsc.com   apatel@ftsc.com</a:t>
            </a:r>
            <a:endParaRPr lang="en-US" sz="1950" dirty="0"/>
          </a:p>
        </p:txBody>
      </p:sp>
      <p:sp>
        <p:nvSpPr>
          <p:cNvPr id="9" name="Text 6"/>
          <p:cNvSpPr/>
          <p:nvPr/>
        </p:nvSpPr>
        <p:spPr>
          <a:xfrm>
            <a:off x="793790" y="5925622"/>
            <a:ext cx="3435548" cy="37969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Happy tinkering! </a:t>
            </a:r>
            <a:pPr algn="l" indent="0" marL="0">
              <a:lnSpc>
                <a:spcPts val="2900"/>
              </a:lnSpc>
              <a:buNone/>
            </a:pPr>
            <a:r>
              <a:rPr lang="en-US" sz="2300" b="1" dirty="0">
                <a:solidFill>
                  <a:srgbClr val="000000"/>
                </a:solidFill>
                <a:latin typeface="Montserrat Bold" pitchFamily="34" charset="0"/>
                <a:ea typeface="Montserrat Bold" pitchFamily="34" charset="-122"/>
                <a:cs typeface="Montserrat Bold" pitchFamily="34" charset="-120"/>
              </a:rPr>
              <a:t>🔧</a:t>
            </a:r>
            <a:pPr algn="l" indent="0" marL="0">
              <a:lnSpc>
                <a:spcPts val="2900"/>
              </a:lnSpc>
              <a:buNone/>
            </a:pPr>
            <a:r>
              <a:rPr lang="en-US" sz="2300" b="1" dirty="0">
                <a:solidFill>
                  <a:srgbClr val="000000"/>
                </a:solidFill>
                <a:latin typeface="Montserrat Bold" pitchFamily="34" charset="0"/>
                <a:ea typeface="Montserrat Bold" pitchFamily="34" charset="-122"/>
                <a:cs typeface="Montserrat Bold" pitchFamily="34" charset="-120"/>
              </a:rPr>
              <a:t>⚡</a:t>
            </a:r>
            <a:endParaRPr lang="en-US" sz="2300" dirty="0"/>
          </a:p>
        </p:txBody>
      </p:sp>
      <p:pic>
        <p:nvPicPr>
          <p:cNvPr id="10" name="Image 1" descr="preencoded.png">    </p:cNvPr>
          <p:cNvPicPr>
            <a:picLocks noChangeAspect="1"/>
          </p:cNvPicPr>
          <p:nvPr/>
        </p:nvPicPr>
        <p:blipFill>
          <a:blip r:embed="rId3"/>
          <a:stretch>
            <a:fillRect/>
          </a:stretch>
        </p:blipFill>
        <p:spPr>
          <a:xfrm>
            <a:off x="164663" y="164663"/>
            <a:ext cx="525899" cy="52589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64156"/>
            <a:ext cx="2232779" cy="278963"/>
          </a:xfrm>
          <a:prstGeom prst="rect">
            <a:avLst/>
          </a:prstGeom>
          <a:noFill/>
          <a:ln/>
        </p:spPr>
        <p:txBody>
          <a:bodyPr wrap="none" lIns="0" tIns="0" rIns="0" bIns="0" rtlCol="0" anchor="t"/>
          <a:lstStyle/>
          <a:p>
            <a:pPr algn="l" indent="0" marL="0">
              <a:lnSpc>
                <a:spcPts val="2150"/>
              </a:lnSpc>
              <a:buNone/>
            </a:pPr>
            <a:r>
              <a:rPr lang="en-US" sz="1750" b="1" dirty="0">
                <a:solidFill>
                  <a:srgbClr val="B4BAC0"/>
                </a:solidFill>
                <a:latin typeface="Montserrat Bold" pitchFamily="34" charset="0"/>
                <a:ea typeface="Montserrat Bold" pitchFamily="34" charset="-122"/>
                <a:cs typeface="Montserrat Bold" pitchFamily="34" charset="-120"/>
              </a:rPr>
              <a:t>Today's Journey</a:t>
            </a:r>
            <a:endParaRPr lang="en-US" sz="1750" dirty="0"/>
          </a:p>
        </p:txBody>
      </p:sp>
      <p:sp>
        <p:nvSpPr>
          <p:cNvPr id="4" name="Text 1"/>
          <p:cNvSpPr/>
          <p:nvPr/>
        </p:nvSpPr>
        <p:spPr>
          <a:xfrm>
            <a:off x="6280190" y="1214557"/>
            <a:ext cx="4989909" cy="558165"/>
          </a:xfrm>
          <a:prstGeom prst="rect">
            <a:avLst/>
          </a:prstGeom>
          <a:noFill/>
          <a:ln/>
        </p:spPr>
        <p:txBody>
          <a:bodyPr wrap="none" lIns="0" tIns="0" rIns="0" bIns="0" rtlCol="0" anchor="t"/>
          <a:lstStyle/>
          <a:p>
            <a:pPr algn="l" indent="0" marL="0">
              <a:lnSpc>
                <a:spcPts val="4350"/>
              </a:lnSpc>
              <a:buNone/>
            </a:pPr>
            <a:r>
              <a:rPr lang="en-US" sz="3500" b="1" dirty="0">
                <a:solidFill>
                  <a:srgbClr val="EEA526"/>
                </a:solidFill>
                <a:latin typeface="Montserrat Bold" pitchFamily="34" charset="0"/>
                <a:ea typeface="Montserrat Bold" pitchFamily="34" charset="-122"/>
                <a:cs typeface="Montserrat Bold" pitchFamily="34" charset="-120"/>
              </a:rPr>
              <a:t>What We're Building:</a:t>
            </a:r>
            <a:endParaRPr lang="en-US" sz="3500" dirty="0"/>
          </a:p>
        </p:txBody>
      </p:sp>
      <p:sp>
        <p:nvSpPr>
          <p:cNvPr id="5" name="Shape 2"/>
          <p:cNvSpPr/>
          <p:nvPr/>
        </p:nvSpPr>
        <p:spPr>
          <a:xfrm>
            <a:off x="10046970" y="2040612"/>
            <a:ext cx="22860" cy="4409599"/>
          </a:xfrm>
          <a:prstGeom prst="roundRect">
            <a:avLst>
              <a:gd name="adj" fmla="val 328186"/>
            </a:avLst>
          </a:prstGeom>
          <a:solidFill>
            <a:srgbClr val="464C6C"/>
          </a:solidFill>
          <a:ln/>
        </p:spPr>
      </p:sp>
      <p:sp>
        <p:nvSpPr>
          <p:cNvPr id="6" name="Shape 3"/>
          <p:cNvSpPr/>
          <p:nvPr/>
        </p:nvSpPr>
        <p:spPr>
          <a:xfrm>
            <a:off x="9724073" y="2230041"/>
            <a:ext cx="357188" cy="22860"/>
          </a:xfrm>
          <a:prstGeom prst="roundRect">
            <a:avLst>
              <a:gd name="adj" fmla="val 328186"/>
            </a:avLst>
          </a:prstGeom>
          <a:solidFill>
            <a:srgbClr val="464C6C"/>
          </a:solidFill>
          <a:ln/>
        </p:spPr>
      </p:sp>
      <p:sp>
        <p:nvSpPr>
          <p:cNvPr id="7" name="Shape 4"/>
          <p:cNvSpPr/>
          <p:nvPr/>
        </p:nvSpPr>
        <p:spPr>
          <a:xfrm>
            <a:off x="9991427" y="2174498"/>
            <a:ext cx="133945" cy="133945"/>
          </a:xfrm>
          <a:prstGeom prst="roundRect">
            <a:avLst>
              <a:gd name="adj" fmla="val 341334"/>
            </a:avLst>
          </a:prstGeom>
          <a:solidFill>
            <a:srgbClr val="2C3252"/>
          </a:solidFill>
          <a:ln/>
        </p:spPr>
      </p:sp>
      <p:sp>
        <p:nvSpPr>
          <p:cNvPr id="8" name="Text 5"/>
          <p:cNvSpPr/>
          <p:nvPr/>
        </p:nvSpPr>
        <p:spPr>
          <a:xfrm>
            <a:off x="6280190" y="2101929"/>
            <a:ext cx="3063716" cy="557927"/>
          </a:xfrm>
          <a:prstGeom prst="rect">
            <a:avLst/>
          </a:prstGeom>
          <a:noFill/>
          <a:ln/>
        </p:spPr>
        <p:txBody>
          <a:bodyPr wrap="square" lIns="0" tIns="0" rIns="0" bIns="0" rtlCol="0" anchor="t"/>
          <a:lstStyle/>
          <a:p>
            <a:pPr algn="r" indent="0" marL="0">
              <a:lnSpc>
                <a:spcPts val="2150"/>
              </a:lnSpc>
              <a:buNone/>
            </a:pPr>
            <a:r>
              <a:rPr lang="en-US" sz="1750" b="1" dirty="0">
                <a:solidFill>
                  <a:srgbClr val="FFFFFF"/>
                </a:solidFill>
                <a:latin typeface="Montserrat Bold" pitchFamily="34" charset="0"/>
                <a:ea typeface="Montserrat Bold" pitchFamily="34" charset="-122"/>
                <a:cs typeface="Montserrat Bold" pitchFamily="34" charset="-120"/>
              </a:rPr>
              <a:t>Phase 0: Power test &amp; connectivity (Setup)</a:t>
            </a:r>
            <a:endParaRPr lang="en-US" sz="1750" dirty="0"/>
          </a:p>
        </p:txBody>
      </p:sp>
      <p:sp>
        <p:nvSpPr>
          <p:cNvPr id="9" name="Shape 6"/>
          <p:cNvSpPr/>
          <p:nvPr/>
        </p:nvSpPr>
        <p:spPr>
          <a:xfrm>
            <a:off x="10035540" y="3301722"/>
            <a:ext cx="357188" cy="22860"/>
          </a:xfrm>
          <a:prstGeom prst="roundRect">
            <a:avLst>
              <a:gd name="adj" fmla="val 328186"/>
            </a:avLst>
          </a:prstGeom>
          <a:solidFill>
            <a:srgbClr val="464C6C"/>
          </a:solidFill>
          <a:ln/>
        </p:spPr>
      </p:sp>
      <p:sp>
        <p:nvSpPr>
          <p:cNvPr id="10" name="Shape 7"/>
          <p:cNvSpPr/>
          <p:nvPr/>
        </p:nvSpPr>
        <p:spPr>
          <a:xfrm>
            <a:off x="9991427" y="3246180"/>
            <a:ext cx="133945" cy="133945"/>
          </a:xfrm>
          <a:prstGeom prst="roundRect">
            <a:avLst>
              <a:gd name="adj" fmla="val 341334"/>
            </a:avLst>
          </a:prstGeom>
          <a:solidFill>
            <a:srgbClr val="2C3252"/>
          </a:solidFill>
          <a:ln/>
        </p:spPr>
      </p:sp>
      <p:sp>
        <p:nvSpPr>
          <p:cNvPr id="11" name="Text 8"/>
          <p:cNvSpPr/>
          <p:nvPr/>
        </p:nvSpPr>
        <p:spPr>
          <a:xfrm>
            <a:off x="10772894" y="3173611"/>
            <a:ext cx="3063716" cy="557927"/>
          </a:xfrm>
          <a:prstGeom prst="rect">
            <a:avLst/>
          </a:prstGeom>
          <a:noFill/>
          <a:ln/>
        </p:spPr>
        <p:txBody>
          <a:bodyPr wrap="square" lIns="0" tIns="0" rIns="0" bIns="0" rtlCol="0" anchor="t"/>
          <a:lstStyle/>
          <a:p>
            <a:pPr algn="l" indent="0" marL="0">
              <a:lnSpc>
                <a:spcPts val="2150"/>
              </a:lnSpc>
              <a:buNone/>
            </a:pPr>
            <a:r>
              <a:rPr lang="en-US" sz="1750" b="1" dirty="0">
                <a:solidFill>
                  <a:srgbClr val="FFFFFF"/>
                </a:solidFill>
                <a:latin typeface="Montserrat Bold" pitchFamily="34" charset="0"/>
                <a:ea typeface="Montserrat Bold" pitchFamily="34" charset="-122"/>
                <a:cs typeface="Montserrat Bold" pitchFamily="34" charset="-120"/>
              </a:rPr>
              <a:t>Phase 1: Blink an LED (Crawl)</a:t>
            </a:r>
            <a:endParaRPr lang="en-US" sz="1750" dirty="0"/>
          </a:p>
        </p:txBody>
      </p:sp>
      <p:sp>
        <p:nvSpPr>
          <p:cNvPr id="12" name="Shape 9"/>
          <p:cNvSpPr/>
          <p:nvPr/>
        </p:nvSpPr>
        <p:spPr>
          <a:xfrm>
            <a:off x="9724073" y="4225409"/>
            <a:ext cx="357188" cy="22860"/>
          </a:xfrm>
          <a:prstGeom prst="roundRect">
            <a:avLst>
              <a:gd name="adj" fmla="val 328186"/>
            </a:avLst>
          </a:prstGeom>
          <a:solidFill>
            <a:srgbClr val="464C6C"/>
          </a:solidFill>
          <a:ln/>
        </p:spPr>
      </p:sp>
      <p:sp>
        <p:nvSpPr>
          <p:cNvPr id="13" name="Shape 10"/>
          <p:cNvSpPr/>
          <p:nvPr/>
        </p:nvSpPr>
        <p:spPr>
          <a:xfrm>
            <a:off x="9991427" y="4169866"/>
            <a:ext cx="133945" cy="133945"/>
          </a:xfrm>
          <a:prstGeom prst="roundRect">
            <a:avLst>
              <a:gd name="adj" fmla="val 341334"/>
            </a:avLst>
          </a:prstGeom>
          <a:solidFill>
            <a:srgbClr val="2C3252"/>
          </a:solidFill>
          <a:ln/>
        </p:spPr>
      </p:sp>
      <p:sp>
        <p:nvSpPr>
          <p:cNvPr id="14" name="Text 11"/>
          <p:cNvSpPr/>
          <p:nvPr/>
        </p:nvSpPr>
        <p:spPr>
          <a:xfrm>
            <a:off x="6280190" y="4097298"/>
            <a:ext cx="3063716" cy="557927"/>
          </a:xfrm>
          <a:prstGeom prst="rect">
            <a:avLst/>
          </a:prstGeom>
          <a:noFill/>
          <a:ln/>
        </p:spPr>
        <p:txBody>
          <a:bodyPr wrap="square" lIns="0" tIns="0" rIns="0" bIns="0" rtlCol="0" anchor="t"/>
          <a:lstStyle/>
          <a:p>
            <a:pPr algn="r" indent="0" marL="0">
              <a:lnSpc>
                <a:spcPts val="2150"/>
              </a:lnSpc>
              <a:buNone/>
            </a:pPr>
            <a:r>
              <a:rPr lang="en-US" sz="1750" b="1" dirty="0">
                <a:solidFill>
                  <a:srgbClr val="FFFFFF"/>
                </a:solidFill>
                <a:latin typeface="Montserrat Bold" pitchFamily="34" charset="0"/>
                <a:ea typeface="Montserrat Bold" pitchFamily="34" charset="-122"/>
                <a:cs typeface="Montserrat Bold" pitchFamily="34" charset="-120"/>
              </a:rPr>
              <a:t>Phase 2: Button control with feedback (Walk)</a:t>
            </a:r>
            <a:endParaRPr lang="en-US" sz="1750" dirty="0"/>
          </a:p>
        </p:txBody>
      </p:sp>
      <p:sp>
        <p:nvSpPr>
          <p:cNvPr id="15" name="Shape 12"/>
          <p:cNvSpPr/>
          <p:nvPr/>
        </p:nvSpPr>
        <p:spPr>
          <a:xfrm>
            <a:off x="10035540" y="5149215"/>
            <a:ext cx="357188" cy="22860"/>
          </a:xfrm>
          <a:prstGeom prst="roundRect">
            <a:avLst>
              <a:gd name="adj" fmla="val 328186"/>
            </a:avLst>
          </a:prstGeom>
          <a:solidFill>
            <a:srgbClr val="464C6C"/>
          </a:solidFill>
          <a:ln/>
        </p:spPr>
      </p:sp>
      <p:sp>
        <p:nvSpPr>
          <p:cNvPr id="16" name="Shape 13"/>
          <p:cNvSpPr/>
          <p:nvPr/>
        </p:nvSpPr>
        <p:spPr>
          <a:xfrm>
            <a:off x="9991427" y="5093672"/>
            <a:ext cx="133945" cy="133945"/>
          </a:xfrm>
          <a:prstGeom prst="roundRect">
            <a:avLst>
              <a:gd name="adj" fmla="val 341334"/>
            </a:avLst>
          </a:prstGeom>
          <a:solidFill>
            <a:srgbClr val="2C3252"/>
          </a:solidFill>
          <a:ln/>
        </p:spPr>
      </p:sp>
      <p:sp>
        <p:nvSpPr>
          <p:cNvPr id="17" name="Text 14"/>
          <p:cNvSpPr/>
          <p:nvPr/>
        </p:nvSpPr>
        <p:spPr>
          <a:xfrm>
            <a:off x="10772894" y="5021104"/>
            <a:ext cx="3063716" cy="557927"/>
          </a:xfrm>
          <a:prstGeom prst="rect">
            <a:avLst/>
          </a:prstGeom>
          <a:noFill/>
          <a:ln/>
        </p:spPr>
        <p:txBody>
          <a:bodyPr wrap="square" lIns="0" tIns="0" rIns="0" bIns="0" rtlCol="0" anchor="t"/>
          <a:lstStyle/>
          <a:p>
            <a:pPr algn="l" indent="0" marL="0">
              <a:lnSpc>
                <a:spcPts val="2150"/>
              </a:lnSpc>
              <a:buNone/>
            </a:pPr>
            <a:r>
              <a:rPr lang="en-US" sz="1750" b="1" dirty="0">
                <a:solidFill>
                  <a:srgbClr val="FFFFFF"/>
                </a:solidFill>
                <a:latin typeface="Montserrat Bold" pitchFamily="34" charset="0"/>
                <a:ea typeface="Montserrat Bold" pitchFamily="34" charset="-122"/>
                <a:cs typeface="Montserrat Bold" pitchFamily="34" charset="-120"/>
              </a:rPr>
              <a:t>Phase 3: Distance-sensing proximity alarm (CHAOS)</a:t>
            </a:r>
            <a:endParaRPr lang="en-US" sz="1750" dirty="0"/>
          </a:p>
        </p:txBody>
      </p:sp>
      <p:sp>
        <p:nvSpPr>
          <p:cNvPr id="18" name="Text 15"/>
          <p:cNvSpPr/>
          <p:nvPr/>
        </p:nvSpPr>
        <p:spPr>
          <a:xfrm>
            <a:off x="6280190" y="6651069"/>
            <a:ext cx="7556421" cy="714375"/>
          </a:xfrm>
          <a:prstGeom prst="rect">
            <a:avLst/>
          </a:prstGeom>
          <a:noFill/>
          <a:ln/>
        </p:spPr>
        <p:txBody>
          <a:bodyPr wrap="square" lIns="0" tIns="0" rIns="0" bIns="0" rtlCol="0" anchor="t"/>
          <a:lstStyle/>
          <a:p>
            <a:pPr algn="l" indent="0" marL="0">
              <a:lnSpc>
                <a:spcPts val="2800"/>
              </a:lnSpc>
              <a:buNone/>
            </a:pPr>
            <a:r>
              <a:rPr lang="en-US" sz="1750" b="1" dirty="0">
                <a:solidFill>
                  <a:srgbClr val="FFFFFF"/>
                </a:solidFill>
                <a:latin typeface="Montserrat" pitchFamily="34" charset="0"/>
                <a:ea typeface="Montserrat" pitchFamily="34" charset="-122"/>
                <a:cs typeface="Montserrat" pitchFamily="34" charset="-120"/>
              </a:rPr>
              <a:t>The Goal:</a:t>
            </a:r>
            <a:pPr algn="l" indent="0" marL="0">
              <a:lnSpc>
                <a:spcPts val="2800"/>
              </a:lnSpc>
              <a:buNone/>
            </a:pPr>
            <a:r>
              <a:rPr lang="en-US" sz="1750" dirty="0">
                <a:solidFill>
                  <a:srgbClr val="FFFFFF"/>
                </a:solidFill>
                <a:latin typeface="Montserrat" pitchFamily="34" charset="0"/>
                <a:ea typeface="Montserrat" pitchFamily="34" charset="-122"/>
                <a:cs typeface="Montserrat" pitchFamily="34" charset="-120"/>
              </a:rPr>
              <a:t> Understand how sensors, processors, and outputs work together to create IoT systems</a:t>
            </a:r>
            <a:endParaRPr lang="en-US" sz="1750" dirty="0"/>
          </a:p>
        </p:txBody>
      </p:sp>
      <p:pic>
        <p:nvPicPr>
          <p:cNvPr id="19" name="Image 1" descr="preencoded.png">    </p:cNvPr>
          <p:cNvPicPr>
            <a:picLocks noChangeAspect="1"/>
          </p:cNvPicPr>
          <p:nvPr/>
        </p:nvPicPr>
        <p:blipFill>
          <a:blip r:embed="rId2"/>
          <a:stretch>
            <a:fillRect/>
          </a:stretch>
        </p:blipFill>
        <p:spPr>
          <a:xfrm>
            <a:off x="5651063" y="164663"/>
            <a:ext cx="525899" cy="52589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92007" y="941189"/>
            <a:ext cx="4990267" cy="6347103"/>
          </a:xfrm>
          <a:prstGeom prst="rect">
            <a:avLst/>
          </a:prstGeom>
        </p:spPr>
      </p:pic>
      <p:sp>
        <p:nvSpPr>
          <p:cNvPr id="4" name="Text 0"/>
          <p:cNvSpPr/>
          <p:nvPr/>
        </p:nvSpPr>
        <p:spPr>
          <a:xfrm>
            <a:off x="793790" y="1703784"/>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What's In Your Kit?</a:t>
            </a:r>
            <a:endParaRPr lang="en-US" sz="3900" dirty="0"/>
          </a:p>
        </p:txBody>
      </p:sp>
      <p:sp>
        <p:nvSpPr>
          <p:cNvPr id="5" name="Text 1"/>
          <p:cNvSpPr/>
          <p:nvPr/>
        </p:nvSpPr>
        <p:spPr>
          <a:xfrm>
            <a:off x="793790" y="2403158"/>
            <a:ext cx="5718096" cy="372070"/>
          </a:xfrm>
          <a:prstGeom prst="rect">
            <a:avLst/>
          </a:prstGeom>
          <a:noFill/>
          <a:ln/>
        </p:spPr>
        <p:txBody>
          <a:bodyPr wrap="none" lIns="0" tIns="0" rIns="0" bIns="0" rtlCol="0" anchor="t"/>
          <a:lstStyle/>
          <a:p>
            <a:pPr algn="l" indent="0" marL="0">
              <a:lnSpc>
                <a:spcPts val="2900"/>
              </a:lnSpc>
              <a:buNone/>
            </a:pPr>
            <a:r>
              <a:rPr lang="en-US" sz="2300" b="1" dirty="0">
                <a:solidFill>
                  <a:srgbClr val="44ADD3"/>
                </a:solidFill>
                <a:latin typeface="Montserrat Bold" pitchFamily="34" charset="0"/>
                <a:ea typeface="Montserrat Bold" pitchFamily="34" charset="-122"/>
                <a:cs typeface="Montserrat Bold" pitchFamily="34" charset="-120"/>
              </a:rPr>
              <a:t>Key Components We're Using Today:</a:t>
            </a:r>
            <a:endParaRPr lang="en-US" sz="2300" dirty="0"/>
          </a:p>
        </p:txBody>
      </p:sp>
      <p:sp>
        <p:nvSpPr>
          <p:cNvPr id="6" name="Text 2"/>
          <p:cNvSpPr/>
          <p:nvPr/>
        </p:nvSpPr>
        <p:spPr>
          <a:xfrm>
            <a:off x="793790" y="3251478"/>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Arduino Uno</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 Your programmable brain</a:t>
            </a:r>
            <a:endParaRPr lang="en-US" sz="1550" dirty="0"/>
          </a:p>
        </p:txBody>
      </p:sp>
      <p:sp>
        <p:nvSpPr>
          <p:cNvPr id="7" name="Text 3"/>
          <p:cNvSpPr/>
          <p:nvPr/>
        </p:nvSpPr>
        <p:spPr>
          <a:xfrm>
            <a:off x="793790" y="3955971"/>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Breadboard &amp; Prototype Shield</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 Your workspace</a:t>
            </a:r>
            <a:endParaRPr lang="en-US" sz="1550" dirty="0"/>
          </a:p>
        </p:txBody>
      </p:sp>
      <p:sp>
        <p:nvSpPr>
          <p:cNvPr id="8" name="Text 4"/>
          <p:cNvSpPr/>
          <p:nvPr/>
        </p:nvSpPr>
        <p:spPr>
          <a:xfrm>
            <a:off x="793790" y="4660463"/>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Power Supply Module</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 Clean 5V power distribution</a:t>
            </a:r>
            <a:endParaRPr lang="en-US" sz="1550" dirty="0"/>
          </a:p>
        </p:txBody>
      </p:sp>
      <p:sp>
        <p:nvSpPr>
          <p:cNvPr id="9" name="Text 5"/>
          <p:cNvSpPr/>
          <p:nvPr/>
        </p:nvSpPr>
        <p:spPr>
          <a:xfrm>
            <a:off x="793790" y="5364956"/>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Red LED</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 Visual output</a:t>
            </a:r>
            <a:endParaRPr lang="en-US" sz="1550" dirty="0"/>
          </a:p>
        </p:txBody>
      </p:sp>
      <p:sp>
        <p:nvSpPr>
          <p:cNvPr id="10" name="Text 6"/>
          <p:cNvSpPr/>
          <p:nvPr/>
        </p:nvSpPr>
        <p:spPr>
          <a:xfrm>
            <a:off x="793790" y="5751909"/>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Active Buzzer</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 Audio alerts</a:t>
            </a:r>
            <a:endParaRPr lang="en-US" sz="1550" dirty="0"/>
          </a:p>
        </p:txBody>
      </p:sp>
      <p:sp>
        <p:nvSpPr>
          <p:cNvPr id="11" name="Text 7"/>
          <p:cNvSpPr/>
          <p:nvPr/>
        </p:nvSpPr>
        <p:spPr>
          <a:xfrm>
            <a:off x="793790" y="6138863"/>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Push Button</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 User input</a:t>
            </a:r>
            <a:endParaRPr lang="en-US" sz="1550" dirty="0"/>
          </a:p>
        </p:txBody>
      </p:sp>
      <p:sp>
        <p:nvSpPr>
          <p:cNvPr id="12" name="Text 8"/>
          <p:cNvSpPr/>
          <p:nvPr/>
        </p:nvSpPr>
        <p:spPr>
          <a:xfrm>
            <a:off x="4821674" y="3251478"/>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HC-SR04 Ultrasonic Sensor</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 Distance measurement</a:t>
            </a:r>
            <a:endParaRPr lang="en-US" sz="1550" dirty="0"/>
          </a:p>
        </p:txBody>
      </p:sp>
      <p:sp>
        <p:nvSpPr>
          <p:cNvPr id="13" name="Text 9"/>
          <p:cNvSpPr/>
          <p:nvPr/>
        </p:nvSpPr>
        <p:spPr>
          <a:xfrm>
            <a:off x="4821674" y="3955971"/>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4-Digit 7-Segment Display</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 Numerical readout</a:t>
            </a:r>
            <a:endParaRPr lang="en-US" sz="1550" dirty="0"/>
          </a:p>
        </p:txBody>
      </p:sp>
      <p:sp>
        <p:nvSpPr>
          <p:cNvPr id="14" name="Text 10"/>
          <p:cNvSpPr/>
          <p:nvPr/>
        </p:nvSpPr>
        <p:spPr>
          <a:xfrm>
            <a:off x="4821674" y="4660463"/>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74HC595 Shift Register</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 Efficient display control</a:t>
            </a:r>
            <a:endParaRPr lang="en-US" sz="1550" dirty="0"/>
          </a:p>
        </p:txBody>
      </p:sp>
      <p:sp>
        <p:nvSpPr>
          <p:cNvPr id="15" name="Text 11"/>
          <p:cNvSpPr/>
          <p:nvPr/>
        </p:nvSpPr>
        <p:spPr>
          <a:xfrm>
            <a:off x="4821674" y="5364956"/>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Supporting cast:</a:t>
            </a:r>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 220Ω resistors, jumper wires</a:t>
            </a:r>
            <a:endParaRPr lang="en-US" sz="1550" dirty="0"/>
          </a:p>
        </p:txBody>
      </p:sp>
      <p:sp>
        <p:nvSpPr>
          <p:cNvPr id="16" name="Text 12"/>
          <p:cNvSpPr/>
          <p:nvPr/>
        </p:nvSpPr>
        <p:spPr>
          <a:xfrm>
            <a:off x="4821674" y="6069449"/>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FFFFFF"/>
                </a:solidFill>
                <a:latin typeface="Montserrat" pitchFamily="34" charset="0"/>
                <a:ea typeface="Montserrat" pitchFamily="34" charset="-122"/>
                <a:cs typeface="Montserrat" pitchFamily="34" charset="-120"/>
              </a:rPr>
              <a:t>… and much more!</a:t>
            </a:r>
            <a:endParaRPr lang="en-US" sz="1550" dirty="0"/>
          </a:p>
        </p:txBody>
      </p:sp>
      <p:pic>
        <p:nvPicPr>
          <p:cNvPr id="17" name="Image 2" descr="preencoded.png">    </p:cNvPr>
          <p:cNvPicPr>
            <a:picLocks noChangeAspect="1"/>
          </p:cNvPicPr>
          <p:nvPr/>
        </p:nvPicPr>
        <p:blipFill>
          <a:blip r:embed="rId3"/>
          <a:stretch>
            <a:fillRect/>
          </a:stretch>
        </p:blipFill>
        <p:spPr>
          <a:xfrm>
            <a:off x="164663" y="164663"/>
            <a:ext cx="525899" cy="52589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403277"/>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Arduino 101</a:t>
            </a:r>
            <a:endParaRPr lang="en-US" sz="3900" dirty="0"/>
          </a:p>
        </p:txBody>
      </p:sp>
      <p:sp>
        <p:nvSpPr>
          <p:cNvPr id="3" name="Text 1"/>
          <p:cNvSpPr/>
          <p:nvPr/>
        </p:nvSpPr>
        <p:spPr>
          <a:xfrm>
            <a:off x="793790" y="3519368"/>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What is Arduino?</a:t>
            </a:r>
            <a:endParaRPr lang="en-US" sz="2300" dirty="0"/>
          </a:p>
        </p:txBody>
      </p:sp>
      <p:sp>
        <p:nvSpPr>
          <p:cNvPr id="4" name="Text 2"/>
          <p:cNvSpPr/>
          <p:nvPr/>
        </p:nvSpPr>
        <p:spPr>
          <a:xfrm>
            <a:off x="793790" y="4089797"/>
            <a:ext cx="6955631" cy="396954"/>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A microcontroller board that:</a:t>
            </a:r>
            <a:endParaRPr lang="en-US" sz="1950" dirty="0"/>
          </a:p>
        </p:txBody>
      </p:sp>
      <p:sp>
        <p:nvSpPr>
          <p:cNvPr id="5" name="Text 3"/>
          <p:cNvSpPr/>
          <p:nvPr/>
        </p:nvSpPr>
        <p:spPr>
          <a:xfrm>
            <a:off x="793790" y="4665345"/>
            <a:ext cx="695563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Reads inputs (buttons, sensors, signals)</a:t>
            </a:r>
            <a:endParaRPr lang="en-US" sz="1550" dirty="0"/>
          </a:p>
        </p:txBody>
      </p:sp>
      <p:sp>
        <p:nvSpPr>
          <p:cNvPr id="6" name="Text 4"/>
          <p:cNvSpPr/>
          <p:nvPr/>
        </p:nvSpPr>
        <p:spPr>
          <a:xfrm>
            <a:off x="793790" y="5052298"/>
            <a:ext cx="695563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Processes information (runs your code)</a:t>
            </a:r>
            <a:endParaRPr lang="en-US" sz="1550" dirty="0"/>
          </a:p>
        </p:txBody>
      </p:sp>
      <p:sp>
        <p:nvSpPr>
          <p:cNvPr id="7" name="Text 5"/>
          <p:cNvSpPr/>
          <p:nvPr/>
        </p:nvSpPr>
        <p:spPr>
          <a:xfrm>
            <a:off x="793790" y="5439251"/>
            <a:ext cx="695563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Controls outputs (lights, displays, buzzers)</a:t>
            </a:r>
            <a:endParaRPr lang="en-US" sz="1550" dirty="0"/>
          </a:p>
        </p:txBody>
      </p:sp>
      <p:sp>
        <p:nvSpPr>
          <p:cNvPr id="8" name="Text 6"/>
          <p:cNvSpPr/>
          <p:nvPr/>
        </p:nvSpPr>
        <p:spPr>
          <a:xfrm>
            <a:off x="8241149" y="3648313"/>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EA526"/>
                </a:solidFill>
                <a:latin typeface="Montserrat Bold" pitchFamily="34" charset="0"/>
                <a:ea typeface="Montserrat Bold" pitchFamily="34" charset="-122"/>
                <a:cs typeface="Montserrat Bold" pitchFamily="34" charset="-120"/>
              </a:rPr>
              <a:t>Why Arduino?</a:t>
            </a:r>
            <a:endParaRPr lang="en-US" sz="2300" dirty="0"/>
          </a:p>
        </p:txBody>
      </p:sp>
      <p:sp>
        <p:nvSpPr>
          <p:cNvPr id="9" name="Text 7"/>
          <p:cNvSpPr/>
          <p:nvPr/>
        </p:nvSpPr>
        <p:spPr>
          <a:xfrm>
            <a:off x="8241149" y="4218742"/>
            <a:ext cx="560296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Easy to learn</a:t>
            </a:r>
            <a:endParaRPr lang="en-US" sz="1550" dirty="0"/>
          </a:p>
        </p:txBody>
      </p:sp>
      <p:sp>
        <p:nvSpPr>
          <p:cNvPr id="10" name="Text 8"/>
          <p:cNvSpPr/>
          <p:nvPr/>
        </p:nvSpPr>
        <p:spPr>
          <a:xfrm>
            <a:off x="8241149" y="4605695"/>
            <a:ext cx="560296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Massive community support</a:t>
            </a:r>
            <a:endParaRPr lang="en-US" sz="1550" dirty="0"/>
          </a:p>
        </p:txBody>
      </p:sp>
      <p:sp>
        <p:nvSpPr>
          <p:cNvPr id="11" name="Text 9"/>
          <p:cNvSpPr/>
          <p:nvPr/>
        </p:nvSpPr>
        <p:spPr>
          <a:xfrm>
            <a:off x="8241149" y="4992648"/>
            <a:ext cx="5602962"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FFFFFF"/>
                </a:solidFill>
                <a:latin typeface="Montserrat" pitchFamily="34" charset="0"/>
                <a:ea typeface="Montserrat" pitchFamily="34" charset="-122"/>
                <a:cs typeface="Montserrat" pitchFamily="34" charset="-120"/>
              </a:rPr>
              <a:t>Powers everything from hobby projects to commercial products</a:t>
            </a:r>
            <a:endParaRPr lang="en-US" sz="1550" dirty="0"/>
          </a:p>
        </p:txBody>
      </p:sp>
      <p:pic>
        <p:nvPicPr>
          <p:cNvPr id="12" name="Image 0" descr="preencoded.png">    </p:cNvPr>
          <p:cNvPicPr>
            <a:picLocks noChangeAspect="1"/>
          </p:cNvPicPr>
          <p:nvPr/>
        </p:nvPicPr>
        <p:blipFill>
          <a:blip r:embed="rId1"/>
          <a:stretch>
            <a:fillRect/>
          </a:stretch>
        </p:blipFill>
        <p:spPr>
          <a:xfrm>
            <a:off x="164663" y="164663"/>
            <a:ext cx="525899" cy="5258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39409"/>
            <a:ext cx="8142089" cy="620078"/>
          </a:xfrm>
          <a:prstGeom prst="rect">
            <a:avLst/>
          </a:prstGeom>
          <a:noFill/>
          <a:ln/>
        </p:spPr>
        <p:txBody>
          <a:bodyPr wrap="none" lIns="0" tIns="0" rIns="0" bIns="0" rtlCol="0" anchor="t"/>
          <a:lstStyle/>
          <a:p>
            <a:pPr algn="l" indent="0" marL="0">
              <a:lnSpc>
                <a:spcPts val="4850"/>
              </a:lnSpc>
              <a:buNone/>
            </a:pPr>
            <a:r>
              <a:rPr lang="en-US" sz="3900" b="1" dirty="0">
                <a:solidFill>
                  <a:srgbClr val="EEA526"/>
                </a:solidFill>
                <a:latin typeface="Montserrat Bold" pitchFamily="34" charset="0"/>
                <a:ea typeface="Montserrat Bold" pitchFamily="34" charset="-122"/>
                <a:cs typeface="Montserrat Bold" pitchFamily="34" charset="-120"/>
              </a:rPr>
              <a:t>The IoT Building Block Concept</a:t>
            </a:r>
            <a:endParaRPr lang="en-US" sz="3900" dirty="0"/>
          </a:p>
        </p:txBody>
      </p:sp>
      <p:pic>
        <p:nvPicPr>
          <p:cNvPr id="3" name="Image 0" descr="preencoded.png">    </p:cNvPr>
          <p:cNvPicPr>
            <a:picLocks noChangeAspect="1"/>
          </p:cNvPicPr>
          <p:nvPr/>
        </p:nvPicPr>
        <p:blipFill>
          <a:blip r:embed="rId1"/>
          <a:stretch>
            <a:fillRect/>
          </a:stretch>
        </p:blipFill>
        <p:spPr>
          <a:xfrm>
            <a:off x="793790" y="2956322"/>
            <a:ext cx="4347567" cy="793790"/>
          </a:xfrm>
          <a:prstGeom prst="rect">
            <a:avLst/>
          </a:prstGeom>
        </p:spPr>
      </p:pic>
      <p:sp>
        <p:nvSpPr>
          <p:cNvPr id="4" name="Text 1"/>
          <p:cNvSpPr/>
          <p:nvPr/>
        </p:nvSpPr>
        <p:spPr>
          <a:xfrm>
            <a:off x="992148" y="3948470"/>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Montserrat Bold" pitchFamily="34" charset="0"/>
                <a:ea typeface="Montserrat Bold" pitchFamily="34" charset="-122"/>
                <a:cs typeface="Montserrat Bold" pitchFamily="34" charset="-120"/>
              </a:rPr>
              <a:t>SENSOR</a:t>
            </a:r>
            <a:endParaRPr lang="en-US" sz="2300" dirty="0"/>
          </a:p>
        </p:txBody>
      </p:sp>
      <p:sp>
        <p:nvSpPr>
          <p:cNvPr id="5" name="Text 2"/>
          <p:cNvSpPr/>
          <p:nvPr/>
        </p:nvSpPr>
        <p:spPr>
          <a:xfrm>
            <a:off x="992148" y="4439603"/>
            <a:ext cx="3950851" cy="635079"/>
          </a:xfrm>
          <a:prstGeom prst="rect">
            <a:avLst/>
          </a:prstGeom>
          <a:noFill/>
          <a:ln/>
        </p:spPr>
        <p:txBody>
          <a:bodyPr wrap="squar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Gather information (distance, temperature, motion)</a:t>
            </a:r>
            <a:endParaRPr lang="en-US" sz="1550" dirty="0"/>
          </a:p>
        </p:txBody>
      </p:sp>
      <p:pic>
        <p:nvPicPr>
          <p:cNvPr id="6" name="Image 1" descr="preencoded.png">    </p:cNvPr>
          <p:cNvPicPr>
            <a:picLocks noChangeAspect="1"/>
          </p:cNvPicPr>
          <p:nvPr/>
        </p:nvPicPr>
        <p:blipFill>
          <a:blip r:embed="rId2"/>
          <a:stretch>
            <a:fillRect/>
          </a:stretch>
        </p:blipFill>
        <p:spPr>
          <a:xfrm>
            <a:off x="5141357" y="2956322"/>
            <a:ext cx="4347567" cy="793790"/>
          </a:xfrm>
          <a:prstGeom prst="rect">
            <a:avLst/>
          </a:prstGeom>
        </p:spPr>
      </p:pic>
      <p:sp>
        <p:nvSpPr>
          <p:cNvPr id="7" name="Text 3"/>
          <p:cNvSpPr/>
          <p:nvPr/>
        </p:nvSpPr>
        <p:spPr>
          <a:xfrm>
            <a:off x="5339715" y="3948470"/>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Montserrat Bold" pitchFamily="34" charset="0"/>
                <a:ea typeface="Montserrat Bold" pitchFamily="34" charset="-122"/>
                <a:cs typeface="Montserrat Bold" pitchFamily="34" charset="-120"/>
              </a:rPr>
              <a:t>PROCESSOR</a:t>
            </a:r>
            <a:endParaRPr lang="en-US" sz="2300" dirty="0"/>
          </a:p>
        </p:txBody>
      </p:sp>
      <p:sp>
        <p:nvSpPr>
          <p:cNvPr id="8" name="Text 4"/>
          <p:cNvSpPr/>
          <p:nvPr/>
        </p:nvSpPr>
        <p:spPr>
          <a:xfrm>
            <a:off x="5339715" y="4439603"/>
            <a:ext cx="3950851" cy="635079"/>
          </a:xfrm>
          <a:prstGeom prst="rect">
            <a:avLst/>
          </a:prstGeom>
          <a:noFill/>
          <a:ln/>
        </p:spPr>
        <p:txBody>
          <a:bodyPr wrap="squar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Make decisions (Arduino analyzes the data)</a:t>
            </a:r>
            <a:endParaRPr lang="en-US" sz="1550" dirty="0"/>
          </a:p>
        </p:txBody>
      </p:sp>
      <p:pic>
        <p:nvPicPr>
          <p:cNvPr id="9" name="Image 2" descr="preencoded.png">    </p:cNvPr>
          <p:cNvPicPr>
            <a:picLocks noChangeAspect="1"/>
          </p:cNvPicPr>
          <p:nvPr/>
        </p:nvPicPr>
        <p:blipFill>
          <a:blip r:embed="rId3"/>
          <a:stretch>
            <a:fillRect/>
          </a:stretch>
        </p:blipFill>
        <p:spPr>
          <a:xfrm>
            <a:off x="9488924" y="2956322"/>
            <a:ext cx="4347567" cy="793790"/>
          </a:xfrm>
          <a:prstGeom prst="rect">
            <a:avLst/>
          </a:prstGeom>
        </p:spPr>
      </p:pic>
      <p:sp>
        <p:nvSpPr>
          <p:cNvPr id="10" name="Text 5"/>
          <p:cNvSpPr/>
          <p:nvPr/>
        </p:nvSpPr>
        <p:spPr>
          <a:xfrm>
            <a:off x="9687282" y="3948470"/>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Montserrat Bold" pitchFamily="34" charset="0"/>
                <a:ea typeface="Montserrat Bold" pitchFamily="34" charset="-122"/>
                <a:cs typeface="Montserrat Bold" pitchFamily="34" charset="-120"/>
              </a:rPr>
              <a:t>OUTPUT</a:t>
            </a:r>
            <a:endParaRPr lang="en-US" sz="2300" dirty="0"/>
          </a:p>
        </p:txBody>
      </p:sp>
      <p:sp>
        <p:nvSpPr>
          <p:cNvPr id="11" name="Text 6"/>
          <p:cNvSpPr/>
          <p:nvPr/>
        </p:nvSpPr>
        <p:spPr>
          <a:xfrm>
            <a:off x="9687282" y="4439603"/>
            <a:ext cx="3950851" cy="317540"/>
          </a:xfrm>
          <a:prstGeom prst="rect">
            <a:avLst/>
          </a:prstGeom>
          <a:noFill/>
          <a:ln/>
        </p:spPr>
        <p:txBody>
          <a:bodyPr wrap="none" lIns="0" tIns="0" rIns="0" bIns="0" rtlCol="0" anchor="t"/>
          <a:lstStyle/>
          <a:p>
            <a:pPr algn="l" indent="0" marL="0">
              <a:lnSpc>
                <a:spcPts val="2500"/>
              </a:lnSpc>
              <a:buNone/>
            </a:pPr>
            <a:r>
              <a:rPr lang="en-US" sz="1550" dirty="0">
                <a:solidFill>
                  <a:srgbClr val="FFFFFF"/>
                </a:solidFill>
                <a:latin typeface="Montserrat" pitchFamily="34" charset="0"/>
                <a:ea typeface="Montserrat" pitchFamily="34" charset="-122"/>
                <a:cs typeface="Montserrat" pitchFamily="34" charset="-120"/>
              </a:rPr>
              <a:t>Take action (displays, buzzers, lights)</a:t>
            </a:r>
            <a:endParaRPr lang="en-US" sz="1550" dirty="0"/>
          </a:p>
        </p:txBody>
      </p:sp>
      <p:sp>
        <p:nvSpPr>
          <p:cNvPr id="12" name="Text 7"/>
          <p:cNvSpPr/>
          <p:nvPr/>
        </p:nvSpPr>
        <p:spPr>
          <a:xfrm>
            <a:off x="793790" y="5496282"/>
            <a:ext cx="13042821" cy="793909"/>
          </a:xfrm>
          <a:prstGeom prst="rect">
            <a:avLst/>
          </a:prstGeom>
          <a:noFill/>
          <a:ln/>
        </p:spPr>
        <p:txBody>
          <a:bodyPr wrap="square" lIns="0" tIns="0" rIns="0" bIns="0" rtlCol="0" anchor="t"/>
          <a:lstStyle/>
          <a:p>
            <a:pPr algn="l" indent="0" marL="0">
              <a:lnSpc>
                <a:spcPts val="3100"/>
              </a:lnSpc>
              <a:buNone/>
            </a:pPr>
            <a:r>
              <a:rPr lang="en-US" sz="1950" b="1" dirty="0">
                <a:solidFill>
                  <a:srgbClr val="FFFFFF"/>
                </a:solidFill>
                <a:latin typeface="Montserrat" pitchFamily="34" charset="0"/>
                <a:ea typeface="Montserrat" pitchFamily="34" charset="-122"/>
                <a:cs typeface="Montserrat" pitchFamily="34" charset="-120"/>
              </a:rPr>
              <a:t>Every IoT device follows this pattern.</a:t>
            </a:r>
            <a:pPr algn="l" indent="0" marL="0">
              <a:lnSpc>
                <a:spcPts val="3100"/>
              </a:lnSpc>
              <a:buNone/>
            </a:pPr>
            <a:r>
              <a:rPr lang="en-US" sz="1950" dirty="0">
                <a:solidFill>
                  <a:srgbClr val="FFFFFF"/>
                </a:solidFill>
                <a:latin typeface="Montserrat" pitchFamily="34" charset="0"/>
                <a:ea typeface="Montserrat" pitchFamily="34" charset="-122"/>
                <a:cs typeface="Montserrat" pitchFamily="34" charset="-120"/>
              </a:rPr>
              <a:t> Today you'll build increasingly complex systems using this exact pattern.</a:t>
            </a:r>
            <a:endParaRPr lang="en-US" sz="1950" dirty="0"/>
          </a:p>
        </p:txBody>
      </p:sp>
      <p:pic>
        <p:nvPicPr>
          <p:cNvPr id="13" name="Image 3" descr="preencoded.png">    </p:cNvPr>
          <p:cNvPicPr>
            <a:picLocks noChangeAspect="1"/>
          </p:cNvPicPr>
          <p:nvPr/>
        </p:nvPicPr>
        <p:blipFill>
          <a:blip r:embed="rId4"/>
          <a:stretch>
            <a:fillRect/>
          </a:stretch>
        </p:blipFill>
        <p:spPr>
          <a:xfrm>
            <a:off x="164663" y="164663"/>
            <a:ext cx="525899" cy="52589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54860" y="2293501"/>
            <a:ext cx="5064562" cy="3642479"/>
          </a:xfrm>
          <a:prstGeom prst="rect">
            <a:avLst/>
          </a:prstGeom>
        </p:spPr>
      </p:pic>
      <p:sp>
        <p:nvSpPr>
          <p:cNvPr id="4" name="Text 0"/>
          <p:cNvSpPr/>
          <p:nvPr/>
        </p:nvSpPr>
        <p:spPr>
          <a:xfrm>
            <a:off x="793790" y="961787"/>
            <a:ext cx="5703094" cy="527090"/>
          </a:xfrm>
          <a:prstGeom prst="rect">
            <a:avLst/>
          </a:prstGeom>
          <a:noFill/>
          <a:ln/>
        </p:spPr>
        <p:txBody>
          <a:bodyPr wrap="none" lIns="0" tIns="0" rIns="0" bIns="0" rtlCol="0" anchor="t"/>
          <a:lstStyle/>
          <a:p>
            <a:pPr algn="l" indent="0" marL="0">
              <a:lnSpc>
                <a:spcPts val="4150"/>
              </a:lnSpc>
              <a:buNone/>
            </a:pPr>
            <a:r>
              <a:rPr lang="en-US" sz="3300" b="1" dirty="0">
                <a:solidFill>
                  <a:srgbClr val="EEA526"/>
                </a:solidFill>
                <a:latin typeface="Montserrat Bold" pitchFamily="34" charset="0"/>
                <a:ea typeface="Montserrat Bold" pitchFamily="34" charset="-122"/>
                <a:cs typeface="Montserrat Bold" pitchFamily="34" charset="-120"/>
              </a:rPr>
              <a:t>Setup Check: Arduino IDE</a:t>
            </a:r>
            <a:endParaRPr lang="en-US" sz="3300" dirty="0"/>
          </a:p>
        </p:txBody>
      </p:sp>
      <p:sp>
        <p:nvSpPr>
          <p:cNvPr id="5" name="Text 1"/>
          <p:cNvSpPr/>
          <p:nvPr/>
        </p:nvSpPr>
        <p:spPr>
          <a:xfrm>
            <a:off x="793790" y="1741884"/>
            <a:ext cx="168593" cy="210860"/>
          </a:xfrm>
          <a:prstGeom prst="rect">
            <a:avLst/>
          </a:prstGeom>
          <a:noFill/>
          <a:ln/>
        </p:spPr>
        <p:txBody>
          <a:bodyPr wrap="none" lIns="0" tIns="0" rIns="0" bIns="0" rtlCol="0" anchor="t"/>
          <a:lstStyle/>
          <a:p>
            <a:pPr algn="l" indent="0" marL="0">
              <a:lnSpc>
                <a:spcPts val="2100"/>
              </a:lnSpc>
              <a:buNone/>
            </a:pPr>
            <a:r>
              <a:rPr lang="en-US" sz="1300" dirty="0">
                <a:solidFill>
                  <a:srgbClr val="FFFFFF"/>
                </a:solidFill>
                <a:latin typeface="Montserrat Light" pitchFamily="34" charset="0"/>
                <a:ea typeface="Montserrat Light" pitchFamily="34" charset="-122"/>
                <a:cs typeface="Montserrat Light" pitchFamily="34" charset="-120"/>
              </a:rPr>
              <a:t>01</a:t>
            </a:r>
            <a:endParaRPr lang="en-US" sz="1300" dirty="0"/>
          </a:p>
        </p:txBody>
      </p:sp>
      <p:sp>
        <p:nvSpPr>
          <p:cNvPr id="6" name="Shape 2"/>
          <p:cNvSpPr/>
          <p:nvPr/>
        </p:nvSpPr>
        <p:spPr>
          <a:xfrm>
            <a:off x="793790" y="2005727"/>
            <a:ext cx="7556421" cy="22860"/>
          </a:xfrm>
          <a:prstGeom prst="rect">
            <a:avLst/>
          </a:prstGeom>
          <a:solidFill>
            <a:srgbClr val="2C3252"/>
          </a:solidFill>
          <a:ln/>
        </p:spPr>
      </p:sp>
      <p:sp>
        <p:nvSpPr>
          <p:cNvPr id="7" name="Text 3"/>
          <p:cNvSpPr/>
          <p:nvPr/>
        </p:nvSpPr>
        <p:spPr>
          <a:xfrm>
            <a:off x="793790" y="2135743"/>
            <a:ext cx="2108716" cy="263485"/>
          </a:xfrm>
          <a:prstGeom prst="rect">
            <a:avLst/>
          </a:prstGeom>
          <a:noFill/>
          <a:ln/>
        </p:spPr>
        <p:txBody>
          <a:bodyPr wrap="none" lIns="0" tIns="0" rIns="0" bIns="0" rtlCol="0" anchor="t"/>
          <a:lstStyle/>
          <a:p>
            <a:pPr algn="l"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Install Arduino IDE</a:t>
            </a:r>
            <a:endParaRPr lang="en-US" sz="1650" dirty="0"/>
          </a:p>
        </p:txBody>
      </p:sp>
      <p:sp>
        <p:nvSpPr>
          <p:cNvPr id="8" name="Text 4"/>
          <p:cNvSpPr/>
          <p:nvPr/>
        </p:nvSpPr>
        <p:spPr>
          <a:xfrm>
            <a:off x="793790" y="2500432"/>
            <a:ext cx="7556421" cy="269915"/>
          </a:xfrm>
          <a:prstGeom prst="rect">
            <a:avLst/>
          </a:prstGeom>
          <a:noFill/>
          <a:ln/>
        </p:spPr>
        <p:txBody>
          <a:bodyPr wrap="none" lIns="0" tIns="0" rIns="0" bIns="0" rtlCol="0" anchor="t"/>
          <a:lstStyle/>
          <a:p>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Download the </a:t>
            </a:r>
            <a:pPr algn="l" indent="0" marL="0">
              <a:lnSpc>
                <a:spcPts val="2100"/>
              </a:lnSpc>
              <a:buNone/>
            </a:pPr>
            <a:r>
              <a:rPr lang="en-US" sz="1300" u="sng" dirty="0">
                <a:solidFill>
                  <a:srgbClr val="9BA3CA"/>
                </a:solidFill>
                <a:latin typeface="Montserrat" pitchFamily="34" charset="0"/>
                <a:ea typeface="Montserrat" pitchFamily="34" charset="-122"/>
                <a:cs typeface="Montserrat" pitchFamily="34" charset="-120"/>
                <a:hlinkClick r:id="rId3" invalidUrl="" action="" tgtFrame="" tooltip="" history="1" highlightClick="0" endSnd="0">
                  <a:extLst>
                    <a:ext uri="{A12FA001-AC4F-418D-AE19-62706E023703}">
                      <ahyp:hlinkClr xmlns:ahyp="http://schemas.microsoft.com/office/drawing/2018/hyperlinkcolor" val="tx"/>
                    </a:ext>
                  </a:extLst>
                </a:hlinkClick>
              </a:rPr>
              <a:t>latest version</a:t>
            </a:r>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 for your OS and follow the standard installation process.</a:t>
            </a:r>
            <a:endParaRPr lang="en-US" sz="1300" dirty="0"/>
          </a:p>
        </p:txBody>
      </p:sp>
      <p:sp>
        <p:nvSpPr>
          <p:cNvPr id="9" name="Text 5"/>
          <p:cNvSpPr/>
          <p:nvPr/>
        </p:nvSpPr>
        <p:spPr>
          <a:xfrm>
            <a:off x="793790" y="3065383"/>
            <a:ext cx="168593" cy="210860"/>
          </a:xfrm>
          <a:prstGeom prst="rect">
            <a:avLst/>
          </a:prstGeom>
          <a:noFill/>
          <a:ln/>
        </p:spPr>
        <p:txBody>
          <a:bodyPr wrap="none" lIns="0" tIns="0" rIns="0" bIns="0" rtlCol="0" anchor="t"/>
          <a:lstStyle/>
          <a:p>
            <a:pPr algn="l" indent="0" marL="0">
              <a:lnSpc>
                <a:spcPts val="2100"/>
              </a:lnSpc>
              <a:buNone/>
            </a:pPr>
            <a:r>
              <a:rPr lang="en-US" sz="1300" dirty="0">
                <a:solidFill>
                  <a:srgbClr val="FFFFFF"/>
                </a:solidFill>
                <a:latin typeface="Montserrat Light" pitchFamily="34" charset="0"/>
                <a:ea typeface="Montserrat Light" pitchFamily="34" charset="-122"/>
                <a:cs typeface="Montserrat Light" pitchFamily="34" charset="-120"/>
              </a:rPr>
              <a:t>02</a:t>
            </a:r>
            <a:endParaRPr lang="en-US" sz="1300" dirty="0"/>
          </a:p>
        </p:txBody>
      </p:sp>
      <p:sp>
        <p:nvSpPr>
          <p:cNvPr id="10" name="Shape 6"/>
          <p:cNvSpPr/>
          <p:nvPr/>
        </p:nvSpPr>
        <p:spPr>
          <a:xfrm>
            <a:off x="793790" y="3329226"/>
            <a:ext cx="7556421" cy="22860"/>
          </a:xfrm>
          <a:prstGeom prst="rect">
            <a:avLst/>
          </a:prstGeom>
          <a:solidFill>
            <a:srgbClr val="2C3252"/>
          </a:solidFill>
          <a:ln/>
        </p:spPr>
      </p:sp>
      <p:sp>
        <p:nvSpPr>
          <p:cNvPr id="11" name="Text 7"/>
          <p:cNvSpPr/>
          <p:nvPr/>
        </p:nvSpPr>
        <p:spPr>
          <a:xfrm>
            <a:off x="793790" y="3459242"/>
            <a:ext cx="2108716" cy="263485"/>
          </a:xfrm>
          <a:prstGeom prst="rect">
            <a:avLst/>
          </a:prstGeom>
          <a:noFill/>
          <a:ln/>
        </p:spPr>
        <p:txBody>
          <a:bodyPr wrap="none" lIns="0" tIns="0" rIns="0" bIns="0" rtlCol="0" anchor="t"/>
          <a:lstStyle/>
          <a:p>
            <a:pPr algn="l"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Connect Uno R3</a:t>
            </a:r>
            <a:endParaRPr lang="en-US" sz="1650" dirty="0"/>
          </a:p>
        </p:txBody>
      </p:sp>
      <p:sp>
        <p:nvSpPr>
          <p:cNvPr id="12" name="Text 8"/>
          <p:cNvSpPr/>
          <p:nvPr/>
        </p:nvSpPr>
        <p:spPr>
          <a:xfrm>
            <a:off x="793790" y="3823930"/>
            <a:ext cx="7556421" cy="539829"/>
          </a:xfrm>
          <a:prstGeom prst="rect">
            <a:avLst/>
          </a:prstGeom>
          <a:noFill/>
          <a:ln/>
        </p:spPr>
        <p:txBody>
          <a:bodyPr wrap="square" lIns="0" tIns="0" rIns="0" bIns="0" rtlCol="0" anchor="t"/>
          <a:lstStyle/>
          <a:p>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Plug your Arduino board into your computer with the USB A-to-B cable. Drivers should install automatically.</a:t>
            </a:r>
            <a:endParaRPr lang="en-US" sz="1300" dirty="0"/>
          </a:p>
        </p:txBody>
      </p:sp>
      <p:sp>
        <p:nvSpPr>
          <p:cNvPr id="13" name="Text 9"/>
          <p:cNvSpPr/>
          <p:nvPr/>
        </p:nvSpPr>
        <p:spPr>
          <a:xfrm>
            <a:off x="793790" y="4658797"/>
            <a:ext cx="168593" cy="210860"/>
          </a:xfrm>
          <a:prstGeom prst="rect">
            <a:avLst/>
          </a:prstGeom>
          <a:noFill/>
          <a:ln/>
        </p:spPr>
        <p:txBody>
          <a:bodyPr wrap="none" lIns="0" tIns="0" rIns="0" bIns="0" rtlCol="0" anchor="t"/>
          <a:lstStyle/>
          <a:p>
            <a:pPr algn="l" indent="0" marL="0">
              <a:lnSpc>
                <a:spcPts val="2100"/>
              </a:lnSpc>
              <a:buNone/>
            </a:pPr>
            <a:r>
              <a:rPr lang="en-US" sz="1300" dirty="0">
                <a:solidFill>
                  <a:srgbClr val="FFFFFF"/>
                </a:solidFill>
                <a:latin typeface="Montserrat Light" pitchFamily="34" charset="0"/>
                <a:ea typeface="Montserrat Light" pitchFamily="34" charset="-122"/>
                <a:cs typeface="Montserrat Light" pitchFamily="34" charset="-120"/>
              </a:rPr>
              <a:t>03</a:t>
            </a:r>
            <a:endParaRPr lang="en-US" sz="1300" dirty="0"/>
          </a:p>
        </p:txBody>
      </p:sp>
      <p:sp>
        <p:nvSpPr>
          <p:cNvPr id="14" name="Shape 10"/>
          <p:cNvSpPr/>
          <p:nvPr/>
        </p:nvSpPr>
        <p:spPr>
          <a:xfrm>
            <a:off x="793790" y="4922639"/>
            <a:ext cx="7556421" cy="22860"/>
          </a:xfrm>
          <a:prstGeom prst="rect">
            <a:avLst/>
          </a:prstGeom>
          <a:solidFill>
            <a:srgbClr val="2C3252"/>
          </a:solidFill>
          <a:ln/>
        </p:spPr>
      </p:sp>
      <p:sp>
        <p:nvSpPr>
          <p:cNvPr id="15" name="Text 11"/>
          <p:cNvSpPr/>
          <p:nvPr/>
        </p:nvSpPr>
        <p:spPr>
          <a:xfrm>
            <a:off x="793790" y="5052655"/>
            <a:ext cx="2562463" cy="263485"/>
          </a:xfrm>
          <a:prstGeom prst="rect">
            <a:avLst/>
          </a:prstGeom>
          <a:noFill/>
          <a:ln/>
        </p:spPr>
        <p:txBody>
          <a:bodyPr wrap="none" lIns="0" tIns="0" rIns="0" bIns="0" rtlCol="0" anchor="t"/>
          <a:lstStyle/>
          <a:p>
            <a:pPr algn="l"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Configure Board &amp; Port</a:t>
            </a:r>
            <a:endParaRPr lang="en-US" sz="1650" dirty="0"/>
          </a:p>
        </p:txBody>
      </p:sp>
      <p:sp>
        <p:nvSpPr>
          <p:cNvPr id="16" name="Text 12"/>
          <p:cNvSpPr/>
          <p:nvPr/>
        </p:nvSpPr>
        <p:spPr>
          <a:xfrm>
            <a:off x="793790" y="5417344"/>
            <a:ext cx="7556421" cy="547449"/>
          </a:xfrm>
          <a:prstGeom prst="rect">
            <a:avLst/>
          </a:prstGeom>
          <a:noFill/>
          <a:ln/>
        </p:spPr>
        <p:txBody>
          <a:bodyPr wrap="square" lIns="0" tIns="0" rIns="0" bIns="0" rtlCol="0" anchor="t"/>
          <a:lstStyle/>
          <a:p>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In the IDE, go to </a:t>
            </a:r>
            <a:pPr algn="l" indent="0" marL="0">
              <a:lnSpc>
                <a:spcPts val="2100"/>
              </a:lnSpc>
              <a:buNone/>
            </a:pPr>
            <a:r>
              <a:rPr lang="en-US" sz="1300" dirty="0">
                <a:solidFill>
                  <a:srgbClr val="FFFFFF"/>
                </a:solidFill>
                <a:highlight>
                  <a:srgbClr val="1861A1"/>
                </a:highlight>
                <a:latin typeface="Consolas" pitchFamily="34" charset="0"/>
                <a:ea typeface="Consolas" pitchFamily="34" charset="-122"/>
                <a:cs typeface="Consolas" pitchFamily="34" charset="-120"/>
              </a:rPr>
              <a:t>Tools → Board → Arduino AVR Boards → Arduino Uno</a:t>
            </a:r>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 and then </a:t>
            </a:r>
            <a:pPr algn="l" indent="0" marL="0">
              <a:lnSpc>
                <a:spcPts val="2100"/>
              </a:lnSpc>
              <a:buNone/>
            </a:pPr>
            <a:r>
              <a:rPr lang="en-US" sz="1300" dirty="0">
                <a:solidFill>
                  <a:srgbClr val="FFFFFF"/>
                </a:solidFill>
                <a:highlight>
                  <a:srgbClr val="1861A1"/>
                </a:highlight>
                <a:latin typeface="Consolas" pitchFamily="34" charset="0"/>
                <a:ea typeface="Consolas" pitchFamily="34" charset="-122"/>
                <a:cs typeface="Consolas" pitchFamily="34" charset="-120"/>
              </a:rPr>
              <a:t>Tools → Port</a:t>
            </a:r>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 to select your Arduino's serial port.</a:t>
            </a:r>
            <a:endParaRPr lang="en-US" sz="1300" dirty="0"/>
          </a:p>
        </p:txBody>
      </p:sp>
      <p:sp>
        <p:nvSpPr>
          <p:cNvPr id="17" name="Shape 13"/>
          <p:cNvSpPr/>
          <p:nvPr/>
        </p:nvSpPr>
        <p:spPr>
          <a:xfrm>
            <a:off x="793790" y="6281023"/>
            <a:ext cx="7556421" cy="986671"/>
          </a:xfrm>
          <a:prstGeom prst="roundRect">
            <a:avLst>
              <a:gd name="adj" fmla="val 7181"/>
            </a:avLst>
          </a:prstGeom>
          <a:solidFill>
            <a:srgbClr val="1B1E32"/>
          </a:solidFill>
          <a:ln/>
        </p:spPr>
      </p:sp>
      <p:pic>
        <p:nvPicPr>
          <p:cNvPr id="18" name="Image 2" descr="preencoded.png">    </p:cNvPr>
          <p:cNvPicPr>
            <a:picLocks noChangeAspect="1"/>
          </p:cNvPicPr>
          <p:nvPr/>
        </p:nvPicPr>
        <p:blipFill>
          <a:blip r:embed="rId4"/>
          <a:stretch>
            <a:fillRect/>
          </a:stretch>
        </p:blipFill>
        <p:spPr>
          <a:xfrm>
            <a:off x="962382" y="6534745"/>
            <a:ext cx="210860" cy="168593"/>
          </a:xfrm>
          <a:prstGeom prst="rect">
            <a:avLst/>
          </a:prstGeom>
        </p:spPr>
      </p:pic>
      <p:sp>
        <p:nvSpPr>
          <p:cNvPr id="19" name="Text 14"/>
          <p:cNvSpPr/>
          <p:nvPr/>
        </p:nvSpPr>
        <p:spPr>
          <a:xfrm>
            <a:off x="1341834" y="6491764"/>
            <a:ext cx="6839783" cy="539829"/>
          </a:xfrm>
          <a:prstGeom prst="rect">
            <a:avLst/>
          </a:prstGeom>
          <a:noFill/>
          <a:ln/>
        </p:spPr>
        <p:txBody>
          <a:bodyPr wrap="square" lIns="0" tIns="0" rIns="0" bIns="0" rtlCol="0" anchor="t"/>
          <a:lstStyle/>
          <a:p>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If the upload fails, double-check your board and port selections. The Uno R3 is designed for easy setup!</a:t>
            </a:r>
            <a:endParaRPr lang="en-US" sz="1300" dirty="0"/>
          </a:p>
        </p:txBody>
      </p:sp>
      <p:pic>
        <p:nvPicPr>
          <p:cNvPr id="20" name="Image 3" descr="preencoded.png">    </p:cNvPr>
          <p:cNvPicPr>
            <a:picLocks noChangeAspect="1"/>
          </p:cNvPicPr>
          <p:nvPr/>
        </p:nvPicPr>
        <p:blipFill>
          <a:blip r:embed="rId5"/>
          <a:stretch>
            <a:fillRect/>
          </a:stretch>
        </p:blipFill>
        <p:spPr>
          <a:xfrm>
            <a:off x="164663" y="164663"/>
            <a:ext cx="525899" cy="5258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050488"/>
          </a:xfrm>
          <a:prstGeom prst="rect">
            <a:avLst/>
          </a:prstGeom>
        </p:spPr>
      </p:pic>
      <p:sp>
        <p:nvSpPr>
          <p:cNvPr id="3" name="Text 0"/>
          <p:cNvSpPr/>
          <p:nvPr/>
        </p:nvSpPr>
        <p:spPr>
          <a:xfrm>
            <a:off x="790932" y="2071807"/>
            <a:ext cx="4201954" cy="525185"/>
          </a:xfrm>
          <a:prstGeom prst="rect">
            <a:avLst/>
          </a:prstGeom>
          <a:noFill/>
          <a:ln/>
        </p:spPr>
        <p:txBody>
          <a:bodyPr wrap="none" lIns="0" tIns="0" rIns="0" bIns="0" rtlCol="0" anchor="t"/>
          <a:lstStyle/>
          <a:p>
            <a:pPr algn="l" indent="0" marL="0">
              <a:lnSpc>
                <a:spcPts val="4100"/>
              </a:lnSpc>
              <a:buNone/>
            </a:pPr>
            <a:r>
              <a:rPr lang="en-US" sz="3300" b="1" dirty="0">
                <a:solidFill>
                  <a:srgbClr val="EEA526"/>
                </a:solidFill>
                <a:latin typeface="Montserrat Bold" pitchFamily="34" charset="0"/>
                <a:ea typeface="Montserrat Bold" pitchFamily="34" charset="-122"/>
                <a:cs typeface="Montserrat Bold" pitchFamily="34" charset="-120"/>
              </a:rPr>
              <a:t>Setup Check</a:t>
            </a:r>
            <a:endParaRPr lang="en-US" sz="3300" dirty="0"/>
          </a:p>
        </p:txBody>
      </p:sp>
      <p:sp>
        <p:nvSpPr>
          <p:cNvPr id="4" name="Text 1"/>
          <p:cNvSpPr/>
          <p:nvPr/>
        </p:nvSpPr>
        <p:spPr>
          <a:xfrm>
            <a:off x="790932" y="2664143"/>
            <a:ext cx="2521148" cy="315158"/>
          </a:xfrm>
          <a:prstGeom prst="rect">
            <a:avLst/>
          </a:prstGeom>
          <a:noFill/>
          <a:ln/>
        </p:spPr>
        <p:txBody>
          <a:bodyPr wrap="none" lIns="0" tIns="0" rIns="0" bIns="0" rtlCol="0" anchor="t"/>
          <a:lstStyle/>
          <a:p>
            <a:pPr algn="l" indent="0" marL="0">
              <a:lnSpc>
                <a:spcPts val="2450"/>
              </a:lnSpc>
              <a:buNone/>
            </a:pPr>
            <a:r>
              <a:rPr lang="en-US" sz="1950" b="1" dirty="0">
                <a:solidFill>
                  <a:srgbClr val="44ADD3"/>
                </a:solidFill>
                <a:latin typeface="Montserrat Bold" pitchFamily="34" charset="0"/>
                <a:ea typeface="Montserrat Bold" pitchFamily="34" charset="-122"/>
                <a:cs typeface="Montserrat Bold" pitchFamily="34" charset="-120"/>
              </a:rPr>
              <a:t>Before We Start:</a:t>
            </a:r>
            <a:endParaRPr lang="en-US" sz="1950" dirty="0"/>
          </a:p>
        </p:txBody>
      </p:sp>
      <p:sp>
        <p:nvSpPr>
          <p:cNvPr id="5" name="Shape 2"/>
          <p:cNvSpPr/>
          <p:nvPr/>
        </p:nvSpPr>
        <p:spPr>
          <a:xfrm>
            <a:off x="790932" y="3257610"/>
            <a:ext cx="83939" cy="83939"/>
          </a:xfrm>
          <a:prstGeom prst="roundRect">
            <a:avLst>
              <a:gd name="adj" fmla="val 544681"/>
            </a:avLst>
          </a:prstGeom>
          <a:solidFill>
            <a:srgbClr val="2C3252"/>
          </a:solidFill>
          <a:ln/>
        </p:spPr>
      </p:sp>
      <p:sp>
        <p:nvSpPr>
          <p:cNvPr id="6" name="Text 3"/>
          <p:cNvSpPr/>
          <p:nvPr/>
        </p:nvSpPr>
        <p:spPr>
          <a:xfrm>
            <a:off x="1042868" y="3168372"/>
            <a:ext cx="2233732" cy="262652"/>
          </a:xfrm>
          <a:prstGeom prst="rect">
            <a:avLst/>
          </a:prstGeom>
          <a:noFill/>
          <a:ln/>
        </p:spPr>
        <p:txBody>
          <a:bodyPr wrap="none" lIns="0" tIns="0" rIns="0" bIns="0" rtlCol="0" anchor="t"/>
          <a:lstStyle/>
          <a:p>
            <a:pPr algn="l"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Kit contents verified</a:t>
            </a:r>
            <a:endParaRPr lang="en-US" sz="1650" dirty="0"/>
          </a:p>
        </p:txBody>
      </p:sp>
      <p:sp>
        <p:nvSpPr>
          <p:cNvPr id="7" name="Shape 4"/>
          <p:cNvSpPr/>
          <p:nvPr/>
        </p:nvSpPr>
        <p:spPr>
          <a:xfrm>
            <a:off x="790932" y="3856375"/>
            <a:ext cx="83939" cy="83939"/>
          </a:xfrm>
          <a:prstGeom prst="roundRect">
            <a:avLst>
              <a:gd name="adj" fmla="val 544681"/>
            </a:avLst>
          </a:prstGeom>
          <a:solidFill>
            <a:srgbClr val="2C3252"/>
          </a:solidFill>
          <a:ln/>
        </p:spPr>
      </p:sp>
      <p:sp>
        <p:nvSpPr>
          <p:cNvPr id="8" name="Text 5"/>
          <p:cNvSpPr/>
          <p:nvPr/>
        </p:nvSpPr>
        <p:spPr>
          <a:xfrm>
            <a:off x="1042868" y="3767137"/>
            <a:ext cx="3429357" cy="262652"/>
          </a:xfrm>
          <a:prstGeom prst="rect">
            <a:avLst/>
          </a:prstGeom>
          <a:noFill/>
          <a:ln/>
        </p:spPr>
        <p:txBody>
          <a:bodyPr wrap="none" lIns="0" tIns="0" rIns="0" bIns="0" rtlCol="0" anchor="t"/>
          <a:lstStyle/>
          <a:p>
            <a:pPr algn="l"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Arduino IDE installed and open</a:t>
            </a:r>
            <a:endParaRPr lang="en-US" sz="1650" dirty="0"/>
          </a:p>
        </p:txBody>
      </p:sp>
      <p:sp>
        <p:nvSpPr>
          <p:cNvPr id="9" name="Shape 6"/>
          <p:cNvSpPr/>
          <p:nvPr/>
        </p:nvSpPr>
        <p:spPr>
          <a:xfrm>
            <a:off x="790932" y="4455140"/>
            <a:ext cx="83939" cy="83939"/>
          </a:xfrm>
          <a:prstGeom prst="roundRect">
            <a:avLst>
              <a:gd name="adj" fmla="val 544681"/>
            </a:avLst>
          </a:prstGeom>
          <a:solidFill>
            <a:srgbClr val="2C3252"/>
          </a:solidFill>
          <a:ln/>
        </p:spPr>
      </p:sp>
      <p:sp>
        <p:nvSpPr>
          <p:cNvPr id="10" name="Text 7"/>
          <p:cNvSpPr/>
          <p:nvPr/>
        </p:nvSpPr>
        <p:spPr>
          <a:xfrm>
            <a:off x="1042868" y="4365903"/>
            <a:ext cx="3018115" cy="262652"/>
          </a:xfrm>
          <a:prstGeom prst="rect">
            <a:avLst/>
          </a:prstGeom>
          <a:noFill/>
          <a:ln/>
        </p:spPr>
        <p:txBody>
          <a:bodyPr wrap="none" lIns="0" tIns="0" rIns="0" bIns="0" rtlCol="0" anchor="t"/>
          <a:lstStyle/>
          <a:p>
            <a:pPr algn="l"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Arduino connected via USB</a:t>
            </a:r>
            <a:endParaRPr lang="en-US" sz="1650" dirty="0"/>
          </a:p>
        </p:txBody>
      </p:sp>
      <p:sp>
        <p:nvSpPr>
          <p:cNvPr id="11" name="Shape 8"/>
          <p:cNvSpPr/>
          <p:nvPr/>
        </p:nvSpPr>
        <p:spPr>
          <a:xfrm>
            <a:off x="790932" y="5053905"/>
            <a:ext cx="83939" cy="83939"/>
          </a:xfrm>
          <a:prstGeom prst="roundRect">
            <a:avLst>
              <a:gd name="adj" fmla="val 544681"/>
            </a:avLst>
          </a:prstGeom>
          <a:solidFill>
            <a:srgbClr val="2C3252"/>
          </a:solidFill>
          <a:ln/>
        </p:spPr>
      </p:sp>
      <p:sp>
        <p:nvSpPr>
          <p:cNvPr id="12" name="Text 9"/>
          <p:cNvSpPr/>
          <p:nvPr/>
        </p:nvSpPr>
        <p:spPr>
          <a:xfrm>
            <a:off x="1042868" y="4964668"/>
            <a:ext cx="3102173" cy="262652"/>
          </a:xfrm>
          <a:prstGeom prst="rect">
            <a:avLst/>
          </a:prstGeom>
          <a:noFill/>
          <a:ln/>
        </p:spPr>
        <p:txBody>
          <a:bodyPr wrap="none" lIns="0" tIns="0" rIns="0" bIns="0" rtlCol="0" anchor="t"/>
          <a:lstStyle/>
          <a:p>
            <a:pPr algn="l"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GitHub repository link ready</a:t>
            </a:r>
            <a:endParaRPr lang="en-US" sz="1650" dirty="0"/>
          </a:p>
        </p:txBody>
      </p:sp>
      <p:sp>
        <p:nvSpPr>
          <p:cNvPr id="13" name="Shape 10"/>
          <p:cNvSpPr/>
          <p:nvPr/>
        </p:nvSpPr>
        <p:spPr>
          <a:xfrm>
            <a:off x="790932" y="5652671"/>
            <a:ext cx="83939" cy="83939"/>
          </a:xfrm>
          <a:prstGeom prst="roundRect">
            <a:avLst>
              <a:gd name="adj" fmla="val 544681"/>
            </a:avLst>
          </a:prstGeom>
          <a:solidFill>
            <a:srgbClr val="2C3252"/>
          </a:solidFill>
          <a:ln/>
        </p:spPr>
      </p:sp>
      <p:sp>
        <p:nvSpPr>
          <p:cNvPr id="14" name="Text 11"/>
          <p:cNvSpPr/>
          <p:nvPr/>
        </p:nvSpPr>
        <p:spPr>
          <a:xfrm>
            <a:off x="1042868" y="5563433"/>
            <a:ext cx="2100977" cy="262652"/>
          </a:xfrm>
          <a:prstGeom prst="rect">
            <a:avLst/>
          </a:prstGeom>
          <a:noFill/>
          <a:ln/>
        </p:spPr>
        <p:txBody>
          <a:bodyPr wrap="none" lIns="0" tIns="0" rIns="0" bIns="0" rtlCol="0" anchor="t"/>
          <a:lstStyle/>
          <a:p>
            <a:pPr algn="l" indent="0" marL="0">
              <a:lnSpc>
                <a:spcPts val="2050"/>
              </a:lnSpc>
              <a:buNone/>
            </a:pPr>
            <a:r>
              <a:rPr lang="en-US" sz="1650" b="1" dirty="0">
                <a:solidFill>
                  <a:srgbClr val="FFFFFF"/>
                </a:solidFill>
                <a:latin typeface="Montserrat Bold" pitchFamily="34" charset="0"/>
                <a:ea typeface="Montserrat Bold" pitchFamily="34" charset="-122"/>
                <a:cs typeface="Montserrat Bold" pitchFamily="34" charset="-120"/>
              </a:rPr>
              <a:t>ALL THE WIRES</a:t>
            </a:r>
            <a:endParaRPr lang="en-US" sz="1650" dirty="0"/>
          </a:p>
        </p:txBody>
      </p:sp>
      <p:pic>
        <p:nvPicPr>
          <p:cNvPr id="15" name="Image 1" descr="preencoded.png">    </p:cNvPr>
          <p:cNvPicPr>
            <a:picLocks noChangeAspect="1"/>
          </p:cNvPicPr>
          <p:nvPr/>
        </p:nvPicPr>
        <p:blipFill>
          <a:blip r:embed="rId2"/>
          <a:stretch>
            <a:fillRect/>
          </a:stretch>
        </p:blipFill>
        <p:spPr>
          <a:xfrm>
            <a:off x="9784556" y="2092881"/>
            <a:ext cx="3151465" cy="3151465"/>
          </a:xfrm>
          <a:prstGeom prst="rect">
            <a:avLst/>
          </a:prstGeom>
        </p:spPr>
      </p:pic>
      <p:sp>
        <p:nvSpPr>
          <p:cNvPr id="16" name="Shape 12"/>
          <p:cNvSpPr/>
          <p:nvPr/>
        </p:nvSpPr>
        <p:spPr>
          <a:xfrm>
            <a:off x="790932" y="6204228"/>
            <a:ext cx="13048536" cy="714018"/>
          </a:xfrm>
          <a:prstGeom prst="roundRect">
            <a:avLst>
              <a:gd name="adj" fmla="val 9887"/>
            </a:avLst>
          </a:prstGeom>
          <a:solidFill>
            <a:srgbClr val="1B1E32"/>
          </a:solidFill>
          <a:ln/>
        </p:spPr>
      </p:sp>
      <p:pic>
        <p:nvPicPr>
          <p:cNvPr id="17" name="Image 2" descr="preencoded.png">    </p:cNvPr>
          <p:cNvPicPr>
            <a:picLocks noChangeAspect="1"/>
          </p:cNvPicPr>
          <p:nvPr/>
        </p:nvPicPr>
        <p:blipFill>
          <a:blip r:embed="rId3"/>
          <a:stretch>
            <a:fillRect/>
          </a:stretch>
        </p:blipFill>
        <p:spPr>
          <a:xfrm>
            <a:off x="958929" y="6457593"/>
            <a:ext cx="210026" cy="167997"/>
          </a:xfrm>
          <a:prstGeom prst="rect">
            <a:avLst/>
          </a:prstGeom>
        </p:spPr>
      </p:pic>
      <p:sp>
        <p:nvSpPr>
          <p:cNvPr id="18" name="Text 13"/>
          <p:cNvSpPr/>
          <p:nvPr/>
        </p:nvSpPr>
        <p:spPr>
          <a:xfrm>
            <a:off x="1336953" y="6414135"/>
            <a:ext cx="12334518" cy="268962"/>
          </a:xfrm>
          <a:prstGeom prst="rect">
            <a:avLst/>
          </a:prstGeom>
          <a:noFill/>
          <a:ln/>
        </p:spPr>
        <p:txBody>
          <a:bodyPr wrap="none" lIns="0" tIns="0" rIns="0" bIns="0" rtlCol="0" anchor="t"/>
          <a:lstStyle/>
          <a:p>
            <a:pPr algn="l" indent="0" marL="0">
              <a:lnSpc>
                <a:spcPts val="2100"/>
              </a:lnSpc>
              <a:buNone/>
            </a:pPr>
            <a:r>
              <a:rPr lang="en-US" sz="1300" b="1" dirty="0">
                <a:solidFill>
                  <a:srgbClr val="FFFFFF"/>
                </a:solidFill>
                <a:latin typeface="Montserrat" pitchFamily="34" charset="0"/>
                <a:ea typeface="Montserrat" pitchFamily="34" charset="-122"/>
                <a:cs typeface="Montserrat" pitchFamily="34" charset="-120"/>
              </a:rPr>
              <a:t>GitHub Resources:</a:t>
            </a:r>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 </a:t>
            </a:r>
            <a:pPr algn="l" indent="0" marL="0">
              <a:lnSpc>
                <a:spcPts val="2100"/>
              </a:lnSpc>
              <a:buNone/>
            </a:pPr>
            <a:r>
              <a:rPr lang="en-US" sz="1300" u="sng" dirty="0">
                <a:solidFill>
                  <a:srgbClr val="FFFFFF"/>
                </a:solidFill>
                <a:latin typeface="Montserrat" pitchFamily="34" charset="0"/>
                <a:ea typeface="Montserrat" pitchFamily="34" charset="-122"/>
                <a:cs typeface="Montserrat" pitchFamily="34" charset="-120"/>
                <a:hlinkClick r:id="rId4" invalidUrl="" action="" tgtFrame="" tooltip="" history="1" highlightClick="0" endSnd="0">
                  <a:extLst>
                    <a:ext uri="{A12FA001-AC4F-418D-AE19-62706E023703}">
                      <ahyp:hlinkClr xmlns:ahyp="http://schemas.microsoft.com/office/drawing/2018/hyperlinkcolor" val="tx"/>
                    </a:ext>
                  </a:extLst>
                </a:hlinkClick>
              </a:rPr>
              <a:t>https://tinyurl.com/5fan5erw</a:t>
            </a:r>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 </a:t>
            </a:r>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All code, wiring diagrams, and troubleshooting guides</a:t>
            </a:r>
            <a:endParaRPr lang="en-US" sz="1300" dirty="0"/>
          </a:p>
        </p:txBody>
      </p:sp>
      <p:sp>
        <p:nvSpPr>
          <p:cNvPr id="19" name="Text 14"/>
          <p:cNvSpPr/>
          <p:nvPr/>
        </p:nvSpPr>
        <p:spPr>
          <a:xfrm>
            <a:off x="790932" y="7107317"/>
            <a:ext cx="13048536" cy="268962"/>
          </a:xfrm>
          <a:prstGeom prst="rect">
            <a:avLst/>
          </a:prstGeom>
          <a:noFill/>
          <a:ln/>
        </p:spPr>
        <p:txBody>
          <a:bodyPr wrap="none" lIns="0" tIns="0" rIns="0" bIns="0" rtlCol="0" anchor="t"/>
          <a:lstStyle/>
          <a:p>
            <a:pPr algn="l" indent="0" marL="0">
              <a:lnSpc>
                <a:spcPts val="2100"/>
              </a:lnSpc>
              <a:buNone/>
            </a:pPr>
            <a:r>
              <a:rPr lang="en-US" sz="1300" dirty="0">
                <a:solidFill>
                  <a:srgbClr val="FFFFFF"/>
                </a:solidFill>
                <a:latin typeface="Montserrat" pitchFamily="34" charset="0"/>
                <a:ea typeface="Montserrat" pitchFamily="34" charset="-122"/>
                <a:cs typeface="Montserrat" pitchFamily="34" charset="-120"/>
              </a:rPr>
              <a:t>https://github.com/Fulcrum-Technology-Solutions/fcon_2025_iotoys</a:t>
            </a:r>
            <a:endParaRPr lang="en-US" sz="1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38</Slides>
  <Notes>38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38</vt:i4>
      </vt:variant>
    </vt:vector>
  </HeadingPairs>
  <TitlesOfParts>
    <vt:vector size="4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2025-10-21T20:43:56Z</dcterms:created>
  <dcterms:modified xsi:type="dcterms:W3CDTF">2025-10-21T20:43:56Z</dcterms:modified>
</cp:coreProperties>
</file>